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League Spartan" charset="1" panose="000008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25.png" Type="http://schemas.openxmlformats.org/officeDocument/2006/relationships/image"/><Relationship Id="rId2" Target="../media/image17.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528869" y="-544892"/>
            <a:ext cx="3096042" cy="3147184"/>
          </a:xfrm>
          <a:custGeom>
            <a:avLst/>
            <a:gdLst/>
            <a:ahLst/>
            <a:cxnLst/>
            <a:rect r="r" b="b" t="t" l="l"/>
            <a:pathLst>
              <a:path h="3147184" w="3096042">
                <a:moveTo>
                  <a:pt x="0" y="0"/>
                </a:moveTo>
                <a:lnTo>
                  <a:pt x="3096043" y="0"/>
                </a:lnTo>
                <a:lnTo>
                  <a:pt x="3096043" y="3147184"/>
                </a:lnTo>
                <a:lnTo>
                  <a:pt x="0" y="31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177652">
            <a:off x="-1469150" y="7117722"/>
            <a:ext cx="7315200" cy="3694176"/>
          </a:xfrm>
          <a:custGeom>
            <a:avLst/>
            <a:gdLst/>
            <a:ahLst/>
            <a:cxnLst/>
            <a:rect r="r" b="b" t="t" l="l"/>
            <a:pathLst>
              <a:path h="3694176" w="7315200">
                <a:moveTo>
                  <a:pt x="0" y="0"/>
                </a:moveTo>
                <a:lnTo>
                  <a:pt x="7315200" y="0"/>
                </a:lnTo>
                <a:lnTo>
                  <a:pt x="7315200" y="3694176"/>
                </a:lnTo>
                <a:lnTo>
                  <a:pt x="0" y="36941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2574853">
            <a:off x="1788046" y="8778215"/>
            <a:ext cx="3674757" cy="3674757"/>
          </a:xfrm>
          <a:custGeom>
            <a:avLst/>
            <a:gdLst/>
            <a:ahLst/>
            <a:cxnLst/>
            <a:rect r="r" b="b" t="t" l="l"/>
            <a:pathLst>
              <a:path h="3674757" w="3674757">
                <a:moveTo>
                  <a:pt x="0" y="0"/>
                </a:moveTo>
                <a:lnTo>
                  <a:pt x="3674757" y="0"/>
                </a:lnTo>
                <a:lnTo>
                  <a:pt x="3674757" y="3674757"/>
                </a:lnTo>
                <a:lnTo>
                  <a:pt x="0" y="36747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8700" y="5625431"/>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7494236" y="7110746"/>
            <a:ext cx="9958180" cy="2620574"/>
          </a:xfrm>
          <a:custGeom>
            <a:avLst/>
            <a:gdLst/>
            <a:ahLst/>
            <a:cxnLst/>
            <a:rect r="r" b="b" t="t" l="l"/>
            <a:pathLst>
              <a:path h="2620574" w="9958180">
                <a:moveTo>
                  <a:pt x="0" y="0"/>
                </a:moveTo>
                <a:lnTo>
                  <a:pt x="9958181" y="0"/>
                </a:lnTo>
                <a:lnTo>
                  <a:pt x="9958181" y="2620574"/>
                </a:lnTo>
                <a:lnTo>
                  <a:pt x="0" y="2620574"/>
                </a:lnTo>
                <a:lnTo>
                  <a:pt x="0" y="0"/>
                </a:lnTo>
                <a:close/>
              </a:path>
            </a:pathLst>
          </a:custGeom>
          <a:blipFill>
            <a:blip r:embed="rId11"/>
            <a:stretch>
              <a:fillRect l="0" t="0" r="0" b="0"/>
            </a:stretch>
          </a:blipFill>
        </p:spPr>
      </p:sp>
      <p:sp>
        <p:nvSpPr>
          <p:cNvPr name="TextBox 8" id="8"/>
          <p:cNvSpPr txBox="true"/>
          <p:nvPr/>
        </p:nvSpPr>
        <p:spPr>
          <a:xfrm rot="0">
            <a:off x="2900632" y="3546239"/>
            <a:ext cx="12486737" cy="1627301"/>
          </a:xfrm>
          <a:prstGeom prst="rect">
            <a:avLst/>
          </a:prstGeom>
        </p:spPr>
        <p:txBody>
          <a:bodyPr anchor="t" rtlCol="false" tIns="0" lIns="0" bIns="0" rIns="0">
            <a:spAutoFit/>
          </a:bodyPr>
          <a:lstStyle/>
          <a:p>
            <a:pPr algn="ctr">
              <a:lnSpc>
                <a:spcPts val="12713"/>
              </a:lnSpc>
            </a:pPr>
            <a:r>
              <a:rPr lang="en-US" sz="10959">
                <a:solidFill>
                  <a:srgbClr val="26459B"/>
                </a:solidFill>
                <a:latin typeface="League Spartan"/>
              </a:rPr>
              <a:t>SOCIAL BUZZ</a:t>
            </a:r>
          </a:p>
        </p:txBody>
      </p:sp>
      <p:sp>
        <p:nvSpPr>
          <p:cNvPr name="TextBox 9" id="9"/>
          <p:cNvSpPr txBox="true"/>
          <p:nvPr/>
        </p:nvSpPr>
        <p:spPr>
          <a:xfrm rot="0">
            <a:off x="835583" y="5162550"/>
            <a:ext cx="16616833" cy="2553390"/>
          </a:xfrm>
          <a:prstGeom prst="rect">
            <a:avLst/>
          </a:prstGeom>
        </p:spPr>
        <p:txBody>
          <a:bodyPr anchor="t" rtlCol="false" tIns="0" lIns="0" bIns="0" rIns="0">
            <a:spAutoFit/>
          </a:bodyPr>
          <a:lstStyle/>
          <a:p>
            <a:pPr algn="ctr">
              <a:lnSpc>
                <a:spcPts val="6682"/>
              </a:lnSpc>
            </a:pPr>
            <a:r>
              <a:rPr lang="en-US" sz="5760">
                <a:solidFill>
                  <a:srgbClr val="26459B"/>
                </a:solidFill>
                <a:latin typeface="Glacial Indifference"/>
              </a:rPr>
              <a:t>ANALYSIS OF POPULAR CONTENT ON THE PLATFORM</a:t>
            </a:r>
          </a:p>
          <a:p>
            <a:pPr algn="ctr">
              <a:lnSpc>
                <a:spcPts val="6682"/>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724714" y="-2211898"/>
            <a:ext cx="8057351" cy="14270107"/>
            <a:chOff x="0" y="0"/>
            <a:chExt cx="2354580" cy="4170119"/>
          </a:xfrm>
        </p:grpSpPr>
        <p:sp>
          <p:nvSpPr>
            <p:cNvPr name="Freeform 4" id="4"/>
            <p:cNvSpPr/>
            <p:nvPr/>
          </p:nvSpPr>
          <p:spPr>
            <a:xfrm flipH="false" flipV="false" rot="0">
              <a:off x="0" y="0"/>
              <a:ext cx="2353310" cy="4170119"/>
            </a:xfrm>
            <a:custGeom>
              <a:avLst/>
              <a:gdLst/>
              <a:ahLst/>
              <a:cxnLst/>
              <a:rect r="r" b="b" t="t" l="l"/>
              <a:pathLst>
                <a:path h="4170119" w="2353310">
                  <a:moveTo>
                    <a:pt x="784860" y="4102809"/>
                  </a:moveTo>
                  <a:cubicBezTo>
                    <a:pt x="905510" y="4143449"/>
                    <a:pt x="1042670" y="4170119"/>
                    <a:pt x="1177290" y="4170119"/>
                  </a:cubicBezTo>
                  <a:cubicBezTo>
                    <a:pt x="1311910" y="4170119"/>
                    <a:pt x="1441450" y="4147259"/>
                    <a:pt x="1560830" y="4106619"/>
                  </a:cubicBezTo>
                  <a:cubicBezTo>
                    <a:pt x="1563370" y="4105349"/>
                    <a:pt x="1565910" y="4105349"/>
                    <a:pt x="1568450" y="4104079"/>
                  </a:cubicBezTo>
                  <a:cubicBezTo>
                    <a:pt x="2016760" y="3941519"/>
                    <a:pt x="2346960" y="3512259"/>
                    <a:pt x="2353310" y="3006605"/>
                  </a:cubicBezTo>
                  <a:lnTo>
                    <a:pt x="2353310" y="0"/>
                  </a:lnTo>
                  <a:lnTo>
                    <a:pt x="0" y="0"/>
                  </a:lnTo>
                  <a:lnTo>
                    <a:pt x="0" y="3004334"/>
                  </a:lnTo>
                  <a:cubicBezTo>
                    <a:pt x="6350" y="3514799"/>
                    <a:pt x="331470" y="3944059"/>
                    <a:pt x="784860" y="4102809"/>
                  </a:cubicBezTo>
                  <a:close/>
                </a:path>
              </a:pathLst>
            </a:custGeom>
            <a:solidFill>
              <a:srgbClr val="FFFFFF">
                <a:alpha val="53725"/>
              </a:srgbClr>
            </a:solidFill>
          </p:spPr>
        </p:sp>
      </p:grpSp>
      <p:sp>
        <p:nvSpPr>
          <p:cNvPr name="Freeform 5" id="5"/>
          <p:cNvSpPr/>
          <p:nvPr/>
        </p:nvSpPr>
        <p:spPr>
          <a:xfrm flipH="true" flipV="false" rot="-5400000">
            <a:off x="15244337" y="286005"/>
            <a:ext cx="2633016" cy="2676509"/>
          </a:xfrm>
          <a:custGeom>
            <a:avLst/>
            <a:gdLst/>
            <a:ahLst/>
            <a:cxnLst/>
            <a:rect r="r" b="b" t="t" l="l"/>
            <a:pathLst>
              <a:path h="2676509" w="2633016">
                <a:moveTo>
                  <a:pt x="2633016" y="0"/>
                </a:moveTo>
                <a:lnTo>
                  <a:pt x="0" y="0"/>
                </a:lnTo>
                <a:lnTo>
                  <a:pt x="0" y="2676509"/>
                </a:lnTo>
                <a:lnTo>
                  <a:pt x="2633016" y="2676509"/>
                </a:lnTo>
                <a:lnTo>
                  <a:pt x="263301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230381" y="2691009"/>
            <a:ext cx="16028919" cy="1057275"/>
          </a:xfrm>
          <a:prstGeom prst="rect">
            <a:avLst/>
          </a:prstGeom>
        </p:spPr>
        <p:txBody>
          <a:bodyPr anchor="t" rtlCol="false" tIns="0" lIns="0" bIns="0" rIns="0">
            <a:spAutoFit/>
          </a:bodyPr>
          <a:lstStyle/>
          <a:p>
            <a:pPr>
              <a:lnSpc>
                <a:spcPts val="4200"/>
              </a:lnSpc>
            </a:pPr>
            <a:r>
              <a:rPr lang="en-US" sz="3000">
                <a:solidFill>
                  <a:srgbClr val="13224B"/>
                </a:solidFill>
                <a:latin typeface="Glacial Indifference"/>
              </a:rPr>
              <a:t>Animals and Science are the two most popular categories indicating that people like “real life” and “factual’ content the most.</a:t>
            </a:r>
          </a:p>
        </p:txBody>
      </p:sp>
      <p:sp>
        <p:nvSpPr>
          <p:cNvPr name="TextBox 7" id="7"/>
          <p:cNvSpPr txBox="true"/>
          <p:nvPr/>
        </p:nvSpPr>
        <p:spPr>
          <a:xfrm rot="0">
            <a:off x="1230381" y="569352"/>
            <a:ext cx="8378960" cy="1094740"/>
          </a:xfrm>
          <a:prstGeom prst="rect">
            <a:avLst/>
          </a:prstGeom>
        </p:spPr>
        <p:txBody>
          <a:bodyPr anchor="t" rtlCol="false" tIns="0" lIns="0" bIns="0" rIns="0">
            <a:spAutoFit/>
          </a:bodyPr>
          <a:lstStyle/>
          <a:p>
            <a:pPr>
              <a:lnSpc>
                <a:spcPts val="8959"/>
              </a:lnSpc>
            </a:pPr>
            <a:r>
              <a:rPr lang="en-US" sz="6399">
                <a:solidFill>
                  <a:srgbClr val="26459B"/>
                </a:solidFill>
                <a:latin typeface="League Spartan"/>
              </a:rPr>
              <a:t>Summary</a:t>
            </a:r>
          </a:p>
        </p:txBody>
      </p:sp>
      <p:sp>
        <p:nvSpPr>
          <p:cNvPr name="TextBox 8" id="8"/>
          <p:cNvSpPr txBox="true"/>
          <p:nvPr/>
        </p:nvSpPr>
        <p:spPr>
          <a:xfrm rot="0">
            <a:off x="1230381" y="1835542"/>
            <a:ext cx="5415574" cy="688975"/>
          </a:xfrm>
          <a:prstGeom prst="rect">
            <a:avLst/>
          </a:prstGeom>
        </p:spPr>
        <p:txBody>
          <a:bodyPr anchor="t" rtlCol="false" tIns="0" lIns="0" bIns="0" rIns="0">
            <a:spAutoFit/>
          </a:bodyPr>
          <a:lstStyle/>
          <a:p>
            <a:pPr>
              <a:lnSpc>
                <a:spcPts val="5599"/>
              </a:lnSpc>
            </a:pPr>
            <a:r>
              <a:rPr lang="en-US" sz="3999">
                <a:solidFill>
                  <a:srgbClr val="1A3272"/>
                </a:solidFill>
                <a:latin typeface="Glacial Indifference Bold"/>
              </a:rPr>
              <a:t>Analysis</a:t>
            </a:r>
          </a:p>
        </p:txBody>
      </p:sp>
      <p:sp>
        <p:nvSpPr>
          <p:cNvPr name="TextBox 9" id="9"/>
          <p:cNvSpPr txBox="true"/>
          <p:nvPr/>
        </p:nvSpPr>
        <p:spPr>
          <a:xfrm rot="0">
            <a:off x="1230381" y="3855622"/>
            <a:ext cx="5415574" cy="688975"/>
          </a:xfrm>
          <a:prstGeom prst="rect">
            <a:avLst/>
          </a:prstGeom>
        </p:spPr>
        <p:txBody>
          <a:bodyPr anchor="t" rtlCol="false" tIns="0" lIns="0" bIns="0" rIns="0">
            <a:spAutoFit/>
          </a:bodyPr>
          <a:lstStyle/>
          <a:p>
            <a:pPr>
              <a:lnSpc>
                <a:spcPts val="5599"/>
              </a:lnSpc>
            </a:pPr>
            <a:r>
              <a:rPr lang="en-US" sz="3999">
                <a:solidFill>
                  <a:srgbClr val="1A3272"/>
                </a:solidFill>
                <a:latin typeface="Glacial Indifference Bold"/>
              </a:rPr>
              <a:t>Insight</a:t>
            </a:r>
          </a:p>
        </p:txBody>
      </p:sp>
      <p:sp>
        <p:nvSpPr>
          <p:cNvPr name="TextBox 10" id="10"/>
          <p:cNvSpPr txBox="true"/>
          <p:nvPr/>
        </p:nvSpPr>
        <p:spPr>
          <a:xfrm rot="0">
            <a:off x="1230381" y="4735097"/>
            <a:ext cx="16028919" cy="1590675"/>
          </a:xfrm>
          <a:prstGeom prst="rect">
            <a:avLst/>
          </a:prstGeom>
        </p:spPr>
        <p:txBody>
          <a:bodyPr anchor="t" rtlCol="false" tIns="0" lIns="0" bIns="0" rIns="0">
            <a:spAutoFit/>
          </a:bodyPr>
          <a:lstStyle/>
          <a:p>
            <a:pPr>
              <a:lnSpc>
                <a:spcPts val="4200"/>
              </a:lnSpc>
            </a:pPr>
            <a:r>
              <a:rPr lang="en-US" sz="3000">
                <a:solidFill>
                  <a:srgbClr val="13224B"/>
                </a:solidFill>
                <a:latin typeface="Glacial Indifference"/>
              </a:rPr>
              <a:t>Food is the most common theme with “Healthy eating” and “Food” categories in the Top 5. This is an indication that the audience is within your user base. You could use this insight to work with healthy eating brand</a:t>
            </a:r>
          </a:p>
        </p:txBody>
      </p:sp>
      <p:sp>
        <p:nvSpPr>
          <p:cNvPr name="TextBox 11" id="11"/>
          <p:cNvSpPr txBox="true"/>
          <p:nvPr/>
        </p:nvSpPr>
        <p:spPr>
          <a:xfrm rot="0">
            <a:off x="1230381" y="6497222"/>
            <a:ext cx="5415574" cy="688975"/>
          </a:xfrm>
          <a:prstGeom prst="rect">
            <a:avLst/>
          </a:prstGeom>
        </p:spPr>
        <p:txBody>
          <a:bodyPr anchor="t" rtlCol="false" tIns="0" lIns="0" bIns="0" rIns="0">
            <a:spAutoFit/>
          </a:bodyPr>
          <a:lstStyle/>
          <a:p>
            <a:pPr>
              <a:lnSpc>
                <a:spcPts val="5599"/>
              </a:lnSpc>
            </a:pPr>
            <a:r>
              <a:rPr lang="en-US" sz="3999">
                <a:solidFill>
                  <a:srgbClr val="1A3272"/>
                </a:solidFill>
                <a:latin typeface="Glacial Indifference Bold"/>
              </a:rPr>
              <a:t>Next Step</a:t>
            </a:r>
          </a:p>
        </p:txBody>
      </p:sp>
      <p:sp>
        <p:nvSpPr>
          <p:cNvPr name="TextBox 12" id="12"/>
          <p:cNvSpPr txBox="true"/>
          <p:nvPr/>
        </p:nvSpPr>
        <p:spPr>
          <a:xfrm rot="0">
            <a:off x="1230381" y="7376697"/>
            <a:ext cx="16028919" cy="1057275"/>
          </a:xfrm>
          <a:prstGeom prst="rect">
            <a:avLst/>
          </a:prstGeom>
        </p:spPr>
        <p:txBody>
          <a:bodyPr anchor="t" rtlCol="false" tIns="0" lIns="0" bIns="0" rIns="0">
            <a:spAutoFit/>
          </a:bodyPr>
          <a:lstStyle/>
          <a:p>
            <a:pPr>
              <a:lnSpc>
                <a:spcPts val="4200"/>
              </a:lnSpc>
            </a:pPr>
            <a:r>
              <a:rPr lang="en-US" sz="3000">
                <a:solidFill>
                  <a:srgbClr val="13224B"/>
                </a:solidFill>
                <a:latin typeface="Glacial Indifference"/>
              </a:rPr>
              <a:t>This ad-hoc analysis is insightful, but it's time to take the analysis into large-scale production for real-time understanding of the business. We can help you with this.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536371" y="1028700"/>
            <a:ext cx="4220936" cy="8441871"/>
          </a:xfrm>
          <a:custGeom>
            <a:avLst/>
            <a:gdLst/>
            <a:ahLst/>
            <a:cxnLst/>
            <a:rect r="r" b="b" t="t" l="l"/>
            <a:pathLst>
              <a:path h="8441871" w="4220936">
                <a:moveTo>
                  <a:pt x="0" y="0"/>
                </a:moveTo>
                <a:lnTo>
                  <a:pt x="4220936" y="0"/>
                </a:lnTo>
                <a:lnTo>
                  <a:pt x="4220936" y="8441871"/>
                </a:lnTo>
                <a:lnTo>
                  <a:pt x="0" y="84418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5400000">
            <a:off x="9485072" y="-621846"/>
            <a:ext cx="6510591" cy="11530693"/>
            <a:chOff x="0" y="0"/>
            <a:chExt cx="2354580" cy="4170119"/>
          </a:xfrm>
        </p:grpSpPr>
        <p:sp>
          <p:nvSpPr>
            <p:cNvPr name="Freeform 5" id="5"/>
            <p:cNvSpPr/>
            <p:nvPr/>
          </p:nvSpPr>
          <p:spPr>
            <a:xfrm flipH="false" flipV="false" rot="0">
              <a:off x="0" y="0"/>
              <a:ext cx="2353310" cy="4170119"/>
            </a:xfrm>
            <a:custGeom>
              <a:avLst/>
              <a:gdLst/>
              <a:ahLst/>
              <a:cxnLst/>
              <a:rect r="r" b="b" t="t" l="l"/>
              <a:pathLst>
                <a:path h="4170119" w="2353310">
                  <a:moveTo>
                    <a:pt x="784860" y="4102809"/>
                  </a:moveTo>
                  <a:cubicBezTo>
                    <a:pt x="905510" y="4143449"/>
                    <a:pt x="1042670" y="4170119"/>
                    <a:pt x="1177290" y="4170119"/>
                  </a:cubicBezTo>
                  <a:cubicBezTo>
                    <a:pt x="1311910" y="4170119"/>
                    <a:pt x="1441450" y="4147259"/>
                    <a:pt x="1560830" y="4106619"/>
                  </a:cubicBezTo>
                  <a:cubicBezTo>
                    <a:pt x="1563370" y="4105349"/>
                    <a:pt x="1565910" y="4105349"/>
                    <a:pt x="1568450" y="4104079"/>
                  </a:cubicBezTo>
                  <a:cubicBezTo>
                    <a:pt x="2016760" y="3941519"/>
                    <a:pt x="2346960" y="3512259"/>
                    <a:pt x="2353310" y="3006605"/>
                  </a:cubicBezTo>
                  <a:lnTo>
                    <a:pt x="2353310" y="0"/>
                  </a:lnTo>
                  <a:lnTo>
                    <a:pt x="0" y="0"/>
                  </a:lnTo>
                  <a:lnTo>
                    <a:pt x="0" y="3004334"/>
                  </a:lnTo>
                  <a:cubicBezTo>
                    <a:pt x="6350" y="3514799"/>
                    <a:pt x="331470" y="3944059"/>
                    <a:pt x="784860" y="4102809"/>
                  </a:cubicBezTo>
                  <a:close/>
                </a:path>
              </a:pathLst>
            </a:custGeom>
            <a:solidFill>
              <a:srgbClr val="3657A9"/>
            </a:solidFill>
          </p:spPr>
        </p:sp>
      </p:grpSp>
      <p:sp>
        <p:nvSpPr>
          <p:cNvPr name="Freeform 6" id="6"/>
          <p:cNvSpPr/>
          <p:nvPr/>
        </p:nvSpPr>
        <p:spPr>
          <a:xfrm flipH="false" flipV="false" rot="-10800000">
            <a:off x="15711279" y="-898071"/>
            <a:ext cx="3096042" cy="3147184"/>
          </a:xfrm>
          <a:custGeom>
            <a:avLst/>
            <a:gdLst/>
            <a:ahLst/>
            <a:cxnLst/>
            <a:rect r="r" b="b" t="t" l="l"/>
            <a:pathLst>
              <a:path h="3147184" w="3096042">
                <a:moveTo>
                  <a:pt x="0" y="0"/>
                </a:moveTo>
                <a:lnTo>
                  <a:pt x="3096042" y="0"/>
                </a:lnTo>
                <a:lnTo>
                  <a:pt x="3096042" y="3147184"/>
                </a:lnTo>
                <a:lnTo>
                  <a:pt x="0" y="3147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7968807">
            <a:off x="-1434097" y="7827873"/>
            <a:ext cx="4925595" cy="2487425"/>
          </a:xfrm>
          <a:custGeom>
            <a:avLst/>
            <a:gdLst/>
            <a:ahLst/>
            <a:cxnLst/>
            <a:rect r="r" b="b" t="t" l="l"/>
            <a:pathLst>
              <a:path h="2487425" w="4925595">
                <a:moveTo>
                  <a:pt x="0" y="0"/>
                </a:moveTo>
                <a:lnTo>
                  <a:pt x="4925594" y="0"/>
                </a:lnTo>
                <a:lnTo>
                  <a:pt x="4925594" y="2487426"/>
                </a:lnTo>
                <a:lnTo>
                  <a:pt x="0" y="24874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8170546" y="4266020"/>
            <a:ext cx="9139644" cy="1767206"/>
          </a:xfrm>
          <a:prstGeom prst="rect">
            <a:avLst/>
          </a:prstGeom>
        </p:spPr>
        <p:txBody>
          <a:bodyPr anchor="t" rtlCol="false" tIns="0" lIns="0" bIns="0" rIns="0">
            <a:spAutoFit/>
          </a:bodyPr>
          <a:lstStyle/>
          <a:p>
            <a:pPr algn="ctr">
              <a:lnSpc>
                <a:spcPts val="14419"/>
              </a:lnSpc>
            </a:pPr>
            <a:r>
              <a:rPr lang="en-US" sz="10299">
                <a:solidFill>
                  <a:srgbClr val="E3E4E5"/>
                </a:solidFill>
                <a:latin typeface="League Spartan"/>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711279" y="-544892"/>
            <a:ext cx="3096042" cy="3147184"/>
          </a:xfrm>
          <a:custGeom>
            <a:avLst/>
            <a:gdLst/>
            <a:ahLst/>
            <a:cxnLst/>
            <a:rect r="r" b="b" t="t" l="l"/>
            <a:pathLst>
              <a:path h="3147184" w="3096042">
                <a:moveTo>
                  <a:pt x="0" y="0"/>
                </a:moveTo>
                <a:lnTo>
                  <a:pt x="3096042" y="0"/>
                </a:lnTo>
                <a:lnTo>
                  <a:pt x="3096042" y="3147184"/>
                </a:lnTo>
                <a:lnTo>
                  <a:pt x="0" y="31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1657451"/>
            <a:ext cx="750395" cy="4259743"/>
            <a:chOff x="0" y="0"/>
            <a:chExt cx="2354580" cy="13366166"/>
          </a:xfrm>
        </p:grpSpPr>
        <p:sp>
          <p:nvSpPr>
            <p:cNvPr name="Freeform 5" id="5"/>
            <p:cNvSpPr/>
            <p:nvPr/>
          </p:nvSpPr>
          <p:spPr>
            <a:xfrm flipH="false" flipV="false" rot="0">
              <a:off x="0" y="0"/>
              <a:ext cx="2353310" cy="13366166"/>
            </a:xfrm>
            <a:custGeom>
              <a:avLst/>
              <a:gdLst/>
              <a:ahLst/>
              <a:cxnLst/>
              <a:rect r="r" b="b" t="t" l="l"/>
              <a:pathLst>
                <a:path h="13366166" w="2353310">
                  <a:moveTo>
                    <a:pt x="784860" y="13298856"/>
                  </a:moveTo>
                  <a:cubicBezTo>
                    <a:pt x="905510" y="13339496"/>
                    <a:pt x="1042670" y="13366166"/>
                    <a:pt x="1177290" y="13366166"/>
                  </a:cubicBezTo>
                  <a:cubicBezTo>
                    <a:pt x="1311910" y="13366166"/>
                    <a:pt x="1441450" y="13343306"/>
                    <a:pt x="1560830" y="13302666"/>
                  </a:cubicBezTo>
                  <a:cubicBezTo>
                    <a:pt x="1563370" y="13301396"/>
                    <a:pt x="1565910" y="13301396"/>
                    <a:pt x="1568450" y="13300126"/>
                  </a:cubicBezTo>
                  <a:cubicBezTo>
                    <a:pt x="2016760" y="13137566"/>
                    <a:pt x="2346960" y="12708306"/>
                    <a:pt x="2353310" y="12174358"/>
                  </a:cubicBezTo>
                  <a:lnTo>
                    <a:pt x="2353310" y="0"/>
                  </a:lnTo>
                  <a:lnTo>
                    <a:pt x="0" y="0"/>
                  </a:lnTo>
                  <a:lnTo>
                    <a:pt x="0" y="12165012"/>
                  </a:lnTo>
                  <a:cubicBezTo>
                    <a:pt x="6350" y="12710846"/>
                    <a:pt x="331470" y="13140106"/>
                    <a:pt x="784860" y="13298856"/>
                  </a:cubicBezTo>
                  <a:close/>
                </a:path>
              </a:pathLst>
            </a:custGeom>
            <a:solidFill>
              <a:srgbClr val="5C73B2"/>
            </a:solidFill>
          </p:spPr>
        </p:sp>
      </p:grpSp>
      <p:grpSp>
        <p:nvGrpSpPr>
          <p:cNvPr name="Group 6" id="6"/>
          <p:cNvGrpSpPr/>
          <p:nvPr/>
        </p:nvGrpSpPr>
        <p:grpSpPr>
          <a:xfrm rot="0">
            <a:off x="1067569" y="3541010"/>
            <a:ext cx="672658" cy="672658"/>
            <a:chOff x="0" y="0"/>
            <a:chExt cx="896877" cy="896877"/>
          </a:xfrm>
        </p:grpSpPr>
        <p:grpSp>
          <p:nvGrpSpPr>
            <p:cNvPr name="Group 7" id="7"/>
            <p:cNvGrpSpPr/>
            <p:nvPr/>
          </p:nvGrpSpPr>
          <p:grpSpPr>
            <a:xfrm rot="0">
              <a:off x="0" y="0"/>
              <a:ext cx="896877" cy="896877"/>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sp>
        </p:grpSp>
        <p:grpSp>
          <p:nvGrpSpPr>
            <p:cNvPr name="Group 9" id="9"/>
            <p:cNvGrpSpPr/>
            <p:nvPr/>
          </p:nvGrpSpPr>
          <p:grpSpPr>
            <a:xfrm rot="0">
              <a:off x="233800" y="233800"/>
              <a:ext cx="429277" cy="429277"/>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sp>
        </p:grpSp>
      </p:grpSp>
      <p:sp>
        <p:nvSpPr>
          <p:cNvPr name="TextBox 11" id="11"/>
          <p:cNvSpPr txBox="true"/>
          <p:nvPr/>
        </p:nvSpPr>
        <p:spPr>
          <a:xfrm rot="0">
            <a:off x="2135740" y="1897205"/>
            <a:ext cx="8081902" cy="946912"/>
          </a:xfrm>
          <a:prstGeom prst="rect">
            <a:avLst/>
          </a:prstGeom>
        </p:spPr>
        <p:txBody>
          <a:bodyPr anchor="t" rtlCol="false" tIns="0" lIns="0" bIns="0" rIns="0">
            <a:spAutoFit/>
          </a:bodyPr>
          <a:lstStyle/>
          <a:p>
            <a:pPr>
              <a:lnSpc>
                <a:spcPts val="7423"/>
              </a:lnSpc>
            </a:pPr>
            <a:r>
              <a:rPr lang="en-US" sz="6399">
                <a:solidFill>
                  <a:srgbClr val="26459B"/>
                </a:solidFill>
                <a:latin typeface="League Spartan"/>
              </a:rPr>
              <a:t>Today’s Agenda</a:t>
            </a:r>
          </a:p>
        </p:txBody>
      </p:sp>
      <p:sp>
        <p:nvSpPr>
          <p:cNvPr name="TextBox 12" id="12"/>
          <p:cNvSpPr txBox="true"/>
          <p:nvPr/>
        </p:nvSpPr>
        <p:spPr>
          <a:xfrm rot="0">
            <a:off x="2135740" y="3582064"/>
            <a:ext cx="3118084" cy="523875"/>
          </a:xfrm>
          <a:prstGeom prst="rect">
            <a:avLst/>
          </a:prstGeom>
        </p:spPr>
        <p:txBody>
          <a:bodyPr anchor="t" rtlCol="false" tIns="0" lIns="0" bIns="0" rIns="0">
            <a:spAutoFit/>
          </a:bodyPr>
          <a:lstStyle/>
          <a:p>
            <a:pPr>
              <a:lnSpc>
                <a:spcPts val="4200"/>
              </a:lnSpc>
            </a:pPr>
            <a:r>
              <a:rPr lang="en-US" sz="3000">
                <a:solidFill>
                  <a:srgbClr val="13224B"/>
                </a:solidFill>
                <a:latin typeface="Glacial Indifference Bold"/>
              </a:rPr>
              <a:t>Project Recap</a:t>
            </a:r>
          </a:p>
        </p:txBody>
      </p:sp>
      <p:sp>
        <p:nvSpPr>
          <p:cNvPr name="TextBox 13" id="13"/>
          <p:cNvSpPr txBox="true"/>
          <p:nvPr/>
        </p:nvSpPr>
        <p:spPr>
          <a:xfrm rot="0">
            <a:off x="2135740" y="4662579"/>
            <a:ext cx="3118084" cy="523875"/>
          </a:xfrm>
          <a:prstGeom prst="rect">
            <a:avLst/>
          </a:prstGeom>
        </p:spPr>
        <p:txBody>
          <a:bodyPr anchor="t" rtlCol="false" tIns="0" lIns="0" bIns="0" rIns="0">
            <a:spAutoFit/>
          </a:bodyPr>
          <a:lstStyle/>
          <a:p>
            <a:pPr>
              <a:lnSpc>
                <a:spcPts val="4200"/>
              </a:lnSpc>
            </a:pPr>
            <a:r>
              <a:rPr lang="en-US" sz="3000">
                <a:solidFill>
                  <a:srgbClr val="13224B"/>
                </a:solidFill>
                <a:latin typeface="Glacial Indifference Bold"/>
              </a:rPr>
              <a:t>Challenge</a:t>
            </a:r>
          </a:p>
        </p:txBody>
      </p:sp>
      <p:sp>
        <p:nvSpPr>
          <p:cNvPr name="TextBox 14" id="14"/>
          <p:cNvSpPr txBox="true"/>
          <p:nvPr/>
        </p:nvSpPr>
        <p:spPr>
          <a:xfrm rot="0">
            <a:off x="2135740" y="5754336"/>
            <a:ext cx="3118084" cy="523875"/>
          </a:xfrm>
          <a:prstGeom prst="rect">
            <a:avLst/>
          </a:prstGeom>
        </p:spPr>
        <p:txBody>
          <a:bodyPr anchor="t" rtlCol="false" tIns="0" lIns="0" bIns="0" rIns="0">
            <a:spAutoFit/>
          </a:bodyPr>
          <a:lstStyle/>
          <a:p>
            <a:pPr>
              <a:lnSpc>
                <a:spcPts val="4200"/>
              </a:lnSpc>
            </a:pPr>
            <a:r>
              <a:rPr lang="en-US" sz="3000">
                <a:solidFill>
                  <a:srgbClr val="13224B"/>
                </a:solidFill>
                <a:latin typeface="Glacial Indifference Bold"/>
              </a:rPr>
              <a:t>Analytics Team</a:t>
            </a:r>
          </a:p>
        </p:txBody>
      </p:sp>
      <p:sp>
        <p:nvSpPr>
          <p:cNvPr name="TextBox 15" id="15"/>
          <p:cNvSpPr txBox="true"/>
          <p:nvPr/>
        </p:nvSpPr>
        <p:spPr>
          <a:xfrm rot="0">
            <a:off x="2135740" y="6849711"/>
            <a:ext cx="3118084" cy="523875"/>
          </a:xfrm>
          <a:prstGeom prst="rect">
            <a:avLst/>
          </a:prstGeom>
        </p:spPr>
        <p:txBody>
          <a:bodyPr anchor="t" rtlCol="false" tIns="0" lIns="0" bIns="0" rIns="0">
            <a:spAutoFit/>
          </a:bodyPr>
          <a:lstStyle/>
          <a:p>
            <a:pPr>
              <a:lnSpc>
                <a:spcPts val="4200"/>
              </a:lnSpc>
            </a:pPr>
            <a:r>
              <a:rPr lang="en-US" sz="3000">
                <a:solidFill>
                  <a:srgbClr val="13224B"/>
                </a:solidFill>
                <a:latin typeface="Glacial Indifference Bold"/>
              </a:rPr>
              <a:t>Process</a:t>
            </a:r>
          </a:p>
        </p:txBody>
      </p:sp>
      <p:sp>
        <p:nvSpPr>
          <p:cNvPr name="TextBox 16" id="16"/>
          <p:cNvSpPr txBox="true"/>
          <p:nvPr/>
        </p:nvSpPr>
        <p:spPr>
          <a:xfrm rot="0">
            <a:off x="2135740" y="7918801"/>
            <a:ext cx="3118084" cy="523875"/>
          </a:xfrm>
          <a:prstGeom prst="rect">
            <a:avLst/>
          </a:prstGeom>
        </p:spPr>
        <p:txBody>
          <a:bodyPr anchor="t" rtlCol="false" tIns="0" lIns="0" bIns="0" rIns="0">
            <a:spAutoFit/>
          </a:bodyPr>
          <a:lstStyle/>
          <a:p>
            <a:pPr>
              <a:lnSpc>
                <a:spcPts val="4200"/>
              </a:lnSpc>
            </a:pPr>
            <a:r>
              <a:rPr lang="en-US" sz="3000">
                <a:solidFill>
                  <a:srgbClr val="13224B"/>
                </a:solidFill>
                <a:latin typeface="Glacial Indifference Bold"/>
              </a:rPr>
              <a:t>Insights</a:t>
            </a:r>
          </a:p>
        </p:txBody>
      </p:sp>
      <p:sp>
        <p:nvSpPr>
          <p:cNvPr name="Freeform 17" id="17"/>
          <p:cNvSpPr/>
          <p:nvPr/>
        </p:nvSpPr>
        <p:spPr>
          <a:xfrm flipH="false" flipV="false" rot="8542106">
            <a:off x="12587577" y="6625257"/>
            <a:ext cx="7315200" cy="3694176"/>
          </a:xfrm>
          <a:custGeom>
            <a:avLst/>
            <a:gdLst/>
            <a:ahLst/>
            <a:cxnLst/>
            <a:rect r="r" b="b" t="t" l="l"/>
            <a:pathLst>
              <a:path h="3694176" w="7315200">
                <a:moveTo>
                  <a:pt x="0" y="0"/>
                </a:moveTo>
                <a:lnTo>
                  <a:pt x="7315200" y="0"/>
                </a:lnTo>
                <a:lnTo>
                  <a:pt x="7315200" y="3694176"/>
                </a:lnTo>
                <a:lnTo>
                  <a:pt x="0" y="36941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8" id="18"/>
          <p:cNvGrpSpPr/>
          <p:nvPr/>
        </p:nvGrpSpPr>
        <p:grpSpPr>
          <a:xfrm rot="0">
            <a:off x="1106437" y="4621525"/>
            <a:ext cx="672658" cy="672658"/>
            <a:chOff x="0" y="0"/>
            <a:chExt cx="896877" cy="896877"/>
          </a:xfrm>
        </p:grpSpPr>
        <p:grpSp>
          <p:nvGrpSpPr>
            <p:cNvPr name="Group 19" id="19"/>
            <p:cNvGrpSpPr/>
            <p:nvPr/>
          </p:nvGrpSpPr>
          <p:grpSpPr>
            <a:xfrm rot="0">
              <a:off x="0" y="0"/>
              <a:ext cx="896877" cy="896877"/>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sp>
        </p:grpSp>
        <p:grpSp>
          <p:nvGrpSpPr>
            <p:cNvPr name="Group 21" id="21"/>
            <p:cNvGrpSpPr/>
            <p:nvPr/>
          </p:nvGrpSpPr>
          <p:grpSpPr>
            <a:xfrm rot="0">
              <a:off x="233800" y="233800"/>
              <a:ext cx="429277" cy="429277"/>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sp>
        </p:grpSp>
      </p:grpSp>
      <p:grpSp>
        <p:nvGrpSpPr>
          <p:cNvPr name="Group 23" id="23"/>
          <p:cNvGrpSpPr/>
          <p:nvPr/>
        </p:nvGrpSpPr>
        <p:grpSpPr>
          <a:xfrm rot="0">
            <a:off x="1067569" y="5713282"/>
            <a:ext cx="672658" cy="672658"/>
            <a:chOff x="0" y="0"/>
            <a:chExt cx="896877" cy="896877"/>
          </a:xfrm>
        </p:grpSpPr>
        <p:grpSp>
          <p:nvGrpSpPr>
            <p:cNvPr name="Group 24" id="24"/>
            <p:cNvGrpSpPr/>
            <p:nvPr/>
          </p:nvGrpSpPr>
          <p:grpSpPr>
            <a:xfrm rot="0">
              <a:off x="0" y="0"/>
              <a:ext cx="896877" cy="896877"/>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sp>
        </p:grpSp>
        <p:grpSp>
          <p:nvGrpSpPr>
            <p:cNvPr name="Group 26" id="26"/>
            <p:cNvGrpSpPr/>
            <p:nvPr/>
          </p:nvGrpSpPr>
          <p:grpSpPr>
            <a:xfrm rot="0">
              <a:off x="233800" y="233800"/>
              <a:ext cx="429277" cy="429277"/>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sp>
        </p:grpSp>
      </p:grpSp>
      <p:grpSp>
        <p:nvGrpSpPr>
          <p:cNvPr name="Group 28" id="28"/>
          <p:cNvGrpSpPr/>
          <p:nvPr/>
        </p:nvGrpSpPr>
        <p:grpSpPr>
          <a:xfrm rot="0">
            <a:off x="1067569" y="6795515"/>
            <a:ext cx="672658" cy="672658"/>
            <a:chOff x="0" y="0"/>
            <a:chExt cx="896877" cy="896877"/>
          </a:xfrm>
        </p:grpSpPr>
        <p:grpSp>
          <p:nvGrpSpPr>
            <p:cNvPr name="Group 29" id="29"/>
            <p:cNvGrpSpPr/>
            <p:nvPr/>
          </p:nvGrpSpPr>
          <p:grpSpPr>
            <a:xfrm rot="0">
              <a:off x="0" y="0"/>
              <a:ext cx="896877" cy="896877"/>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sp>
        </p:grpSp>
        <p:grpSp>
          <p:nvGrpSpPr>
            <p:cNvPr name="Group 31" id="31"/>
            <p:cNvGrpSpPr/>
            <p:nvPr/>
          </p:nvGrpSpPr>
          <p:grpSpPr>
            <a:xfrm rot="0">
              <a:off x="233800" y="233800"/>
              <a:ext cx="429277" cy="429277"/>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sp>
        </p:grpSp>
      </p:grpSp>
      <p:grpSp>
        <p:nvGrpSpPr>
          <p:cNvPr name="Group 33" id="33"/>
          <p:cNvGrpSpPr/>
          <p:nvPr/>
        </p:nvGrpSpPr>
        <p:grpSpPr>
          <a:xfrm rot="0">
            <a:off x="1106437" y="7877748"/>
            <a:ext cx="672658" cy="672658"/>
            <a:chOff x="0" y="0"/>
            <a:chExt cx="896877" cy="896877"/>
          </a:xfrm>
        </p:grpSpPr>
        <p:grpSp>
          <p:nvGrpSpPr>
            <p:cNvPr name="Group 34" id="34"/>
            <p:cNvGrpSpPr/>
            <p:nvPr/>
          </p:nvGrpSpPr>
          <p:grpSpPr>
            <a:xfrm rot="0">
              <a:off x="0" y="0"/>
              <a:ext cx="896877" cy="896877"/>
              <a:chOff x="0" y="0"/>
              <a:chExt cx="6350000" cy="6350000"/>
            </a:xfrm>
          </p:grpSpPr>
          <p:sp>
            <p:nvSpPr>
              <p:cNvPr name="Freeform 35" id="3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sp>
        </p:grpSp>
        <p:grpSp>
          <p:nvGrpSpPr>
            <p:cNvPr name="Group 36" id="36"/>
            <p:cNvGrpSpPr/>
            <p:nvPr/>
          </p:nvGrpSpPr>
          <p:grpSpPr>
            <a:xfrm rot="0">
              <a:off x="233800" y="233800"/>
              <a:ext cx="429277" cy="429277"/>
              <a:chOff x="0" y="0"/>
              <a:chExt cx="6350000" cy="6350000"/>
            </a:xfrm>
          </p:grpSpPr>
          <p:sp>
            <p:nvSpPr>
              <p:cNvPr name="Freeform 37" id="3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sp>
        </p:grpSp>
      </p:grpSp>
      <p:grpSp>
        <p:nvGrpSpPr>
          <p:cNvPr name="Group 38" id="38"/>
          <p:cNvGrpSpPr/>
          <p:nvPr/>
        </p:nvGrpSpPr>
        <p:grpSpPr>
          <a:xfrm rot="0">
            <a:off x="1106437" y="8969505"/>
            <a:ext cx="672658" cy="672658"/>
            <a:chOff x="0" y="0"/>
            <a:chExt cx="896877" cy="896877"/>
          </a:xfrm>
        </p:grpSpPr>
        <p:grpSp>
          <p:nvGrpSpPr>
            <p:cNvPr name="Group 39" id="39"/>
            <p:cNvGrpSpPr/>
            <p:nvPr/>
          </p:nvGrpSpPr>
          <p:grpSpPr>
            <a:xfrm rot="0">
              <a:off x="0" y="0"/>
              <a:ext cx="896877" cy="896877"/>
              <a:chOff x="0" y="0"/>
              <a:chExt cx="6350000" cy="6350000"/>
            </a:xfrm>
          </p:grpSpPr>
          <p:sp>
            <p:nvSpPr>
              <p:cNvPr name="Freeform 40" id="4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sp>
        </p:grpSp>
        <p:grpSp>
          <p:nvGrpSpPr>
            <p:cNvPr name="Group 41" id="41"/>
            <p:cNvGrpSpPr/>
            <p:nvPr/>
          </p:nvGrpSpPr>
          <p:grpSpPr>
            <a:xfrm rot="0">
              <a:off x="233800" y="233800"/>
              <a:ext cx="429277" cy="429277"/>
              <a:chOff x="0" y="0"/>
              <a:chExt cx="6350000" cy="6350000"/>
            </a:xfrm>
          </p:grpSpPr>
          <p:sp>
            <p:nvSpPr>
              <p:cNvPr name="Freeform 42" id="4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sp>
        </p:grpSp>
      </p:grpSp>
      <p:sp>
        <p:nvSpPr>
          <p:cNvPr name="TextBox 43" id="43"/>
          <p:cNvSpPr txBox="true"/>
          <p:nvPr/>
        </p:nvSpPr>
        <p:spPr>
          <a:xfrm rot="0">
            <a:off x="2135740" y="9010559"/>
            <a:ext cx="3118084" cy="523875"/>
          </a:xfrm>
          <a:prstGeom prst="rect">
            <a:avLst/>
          </a:prstGeom>
        </p:spPr>
        <p:txBody>
          <a:bodyPr anchor="t" rtlCol="false" tIns="0" lIns="0" bIns="0" rIns="0">
            <a:spAutoFit/>
          </a:bodyPr>
          <a:lstStyle/>
          <a:p>
            <a:pPr>
              <a:lnSpc>
                <a:spcPts val="4200"/>
              </a:lnSpc>
            </a:pPr>
            <a:r>
              <a:rPr lang="en-US" sz="3000">
                <a:solidFill>
                  <a:srgbClr val="13224B"/>
                </a:solidFill>
                <a:latin typeface="Glacial Indifference Bold"/>
              </a:rPr>
              <a:t>Summary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1013278" y="8660721"/>
            <a:ext cx="6246022" cy="597579"/>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sp>
      </p:grpSp>
      <p:grpSp>
        <p:nvGrpSpPr>
          <p:cNvPr name="Group 5" id="5"/>
          <p:cNvGrpSpPr/>
          <p:nvPr/>
        </p:nvGrpSpPr>
        <p:grpSpPr>
          <a:xfrm rot="-5400000">
            <a:off x="1724714" y="-2211898"/>
            <a:ext cx="8057351" cy="14270107"/>
            <a:chOff x="0" y="0"/>
            <a:chExt cx="2354580" cy="4170119"/>
          </a:xfrm>
        </p:grpSpPr>
        <p:sp>
          <p:nvSpPr>
            <p:cNvPr name="Freeform 6" id="6"/>
            <p:cNvSpPr/>
            <p:nvPr/>
          </p:nvSpPr>
          <p:spPr>
            <a:xfrm flipH="false" flipV="false" rot="0">
              <a:off x="0" y="0"/>
              <a:ext cx="2353310" cy="4170119"/>
            </a:xfrm>
            <a:custGeom>
              <a:avLst/>
              <a:gdLst/>
              <a:ahLst/>
              <a:cxnLst/>
              <a:rect r="r" b="b" t="t" l="l"/>
              <a:pathLst>
                <a:path h="4170119" w="2353310">
                  <a:moveTo>
                    <a:pt x="784860" y="4102809"/>
                  </a:moveTo>
                  <a:cubicBezTo>
                    <a:pt x="905510" y="4143449"/>
                    <a:pt x="1042670" y="4170119"/>
                    <a:pt x="1177290" y="4170119"/>
                  </a:cubicBezTo>
                  <a:cubicBezTo>
                    <a:pt x="1311910" y="4170119"/>
                    <a:pt x="1441450" y="4147259"/>
                    <a:pt x="1560830" y="4106619"/>
                  </a:cubicBezTo>
                  <a:cubicBezTo>
                    <a:pt x="1563370" y="4105349"/>
                    <a:pt x="1565910" y="4105349"/>
                    <a:pt x="1568450" y="4104079"/>
                  </a:cubicBezTo>
                  <a:cubicBezTo>
                    <a:pt x="2016760" y="3941519"/>
                    <a:pt x="2346960" y="3512259"/>
                    <a:pt x="2353310" y="3006605"/>
                  </a:cubicBezTo>
                  <a:lnTo>
                    <a:pt x="2353310" y="0"/>
                  </a:lnTo>
                  <a:lnTo>
                    <a:pt x="0" y="0"/>
                  </a:lnTo>
                  <a:lnTo>
                    <a:pt x="0" y="3004334"/>
                  </a:lnTo>
                  <a:cubicBezTo>
                    <a:pt x="6350" y="3514799"/>
                    <a:pt x="331470" y="3944059"/>
                    <a:pt x="784860" y="4102809"/>
                  </a:cubicBezTo>
                  <a:close/>
                </a:path>
              </a:pathLst>
            </a:custGeom>
            <a:solidFill>
              <a:srgbClr val="FFFFFF">
                <a:alpha val="53725"/>
              </a:srgbClr>
            </a:solidFill>
          </p:spPr>
        </p:sp>
      </p:grpSp>
      <p:sp>
        <p:nvSpPr>
          <p:cNvPr name="Freeform 7" id="7"/>
          <p:cNvSpPr/>
          <p:nvPr/>
        </p:nvSpPr>
        <p:spPr>
          <a:xfrm flipH="true" flipV="false" rot="-5400000">
            <a:off x="15244337" y="286005"/>
            <a:ext cx="2633016" cy="2676509"/>
          </a:xfrm>
          <a:custGeom>
            <a:avLst/>
            <a:gdLst/>
            <a:ahLst/>
            <a:cxnLst/>
            <a:rect r="r" b="b" t="t" l="l"/>
            <a:pathLst>
              <a:path h="2676509" w="2633016">
                <a:moveTo>
                  <a:pt x="2633016" y="0"/>
                </a:moveTo>
                <a:lnTo>
                  <a:pt x="0" y="0"/>
                </a:lnTo>
                <a:lnTo>
                  <a:pt x="0" y="2676509"/>
                </a:lnTo>
                <a:lnTo>
                  <a:pt x="2633016" y="2676509"/>
                </a:lnTo>
                <a:lnTo>
                  <a:pt x="263301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1188735" y="3380708"/>
            <a:ext cx="5611937" cy="5571123"/>
          </a:xfrm>
          <a:custGeom>
            <a:avLst/>
            <a:gdLst/>
            <a:ahLst/>
            <a:cxnLst/>
            <a:rect r="r" b="b" t="t" l="l"/>
            <a:pathLst>
              <a:path h="5571123" w="5611937">
                <a:moveTo>
                  <a:pt x="0" y="0"/>
                </a:moveTo>
                <a:lnTo>
                  <a:pt x="5611937" y="0"/>
                </a:lnTo>
                <a:lnTo>
                  <a:pt x="5611937" y="5571123"/>
                </a:lnTo>
                <a:lnTo>
                  <a:pt x="0" y="55711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230381" y="3524642"/>
            <a:ext cx="9614671" cy="5857875"/>
          </a:xfrm>
          <a:prstGeom prst="rect">
            <a:avLst/>
          </a:prstGeom>
        </p:spPr>
        <p:txBody>
          <a:bodyPr anchor="t" rtlCol="false" tIns="0" lIns="0" bIns="0" rIns="0">
            <a:spAutoFit/>
          </a:bodyPr>
          <a:lstStyle/>
          <a:p>
            <a:pPr>
              <a:lnSpc>
                <a:spcPts val="4200"/>
              </a:lnSpc>
            </a:pPr>
            <a:r>
              <a:rPr lang="en-US" sz="3000">
                <a:solidFill>
                  <a:srgbClr val="13224B"/>
                </a:solidFill>
                <a:latin typeface="Glacial Indifference"/>
              </a:rPr>
              <a:t>Social Buzz is fastest growing technology unicorn</a:t>
            </a:r>
          </a:p>
          <a:p>
            <a:pPr>
              <a:lnSpc>
                <a:spcPts val="4200"/>
              </a:lnSpc>
            </a:pPr>
            <a:r>
              <a:rPr lang="en-US" sz="3000">
                <a:solidFill>
                  <a:srgbClr val="13224B"/>
                </a:solidFill>
                <a:latin typeface="Glacial Indifference"/>
              </a:rPr>
              <a:t>that needs to adapt quickly to its global scale.</a:t>
            </a:r>
          </a:p>
          <a:p>
            <a:pPr>
              <a:lnSpc>
                <a:spcPts val="4200"/>
              </a:lnSpc>
            </a:pPr>
            <a:r>
              <a:rPr lang="en-US" sz="3000">
                <a:solidFill>
                  <a:srgbClr val="13224B"/>
                </a:solidFill>
                <a:latin typeface="Glacial Indifference"/>
              </a:rPr>
              <a:t>Accenture has begun 3 month POC focusing on these tasks.</a:t>
            </a:r>
          </a:p>
          <a:p>
            <a:pPr>
              <a:lnSpc>
                <a:spcPts val="4200"/>
              </a:lnSpc>
            </a:pPr>
          </a:p>
          <a:p>
            <a:pPr marL="647700" indent="-323850" lvl="1">
              <a:lnSpc>
                <a:spcPts val="4200"/>
              </a:lnSpc>
              <a:buFont typeface="Arial"/>
              <a:buChar char="•"/>
            </a:pPr>
            <a:r>
              <a:rPr lang="en-US" sz="3000">
                <a:solidFill>
                  <a:srgbClr val="13224B"/>
                </a:solidFill>
                <a:latin typeface="Glacial Indifference"/>
              </a:rPr>
              <a:t>An audit of their big data practice </a:t>
            </a:r>
          </a:p>
          <a:p>
            <a:pPr marL="647700" indent="-323850" lvl="1">
              <a:lnSpc>
                <a:spcPts val="4200"/>
              </a:lnSpc>
              <a:buFont typeface="Arial"/>
              <a:buChar char="•"/>
            </a:pPr>
            <a:r>
              <a:rPr lang="en-US" sz="3000">
                <a:solidFill>
                  <a:srgbClr val="13224B"/>
                </a:solidFill>
                <a:latin typeface="Glacial Indifference"/>
              </a:rPr>
              <a:t>Recommendations for a successful IPO </a:t>
            </a:r>
          </a:p>
          <a:p>
            <a:pPr marL="647700" indent="-323850" lvl="1">
              <a:lnSpc>
                <a:spcPts val="4200"/>
              </a:lnSpc>
              <a:buFont typeface="Arial"/>
              <a:buChar char="•"/>
            </a:pPr>
            <a:r>
              <a:rPr lang="en-US" sz="3000">
                <a:solidFill>
                  <a:srgbClr val="13224B"/>
                </a:solidFill>
                <a:latin typeface="Glacial Indifference"/>
              </a:rPr>
              <a:t>An analysis of their content categories that highlights the top 5 categories with the largest aggregate popularity </a:t>
            </a:r>
          </a:p>
        </p:txBody>
      </p:sp>
      <p:sp>
        <p:nvSpPr>
          <p:cNvPr name="TextBox 10" id="10"/>
          <p:cNvSpPr txBox="true"/>
          <p:nvPr/>
        </p:nvSpPr>
        <p:spPr>
          <a:xfrm rot="0">
            <a:off x="1230381" y="1595709"/>
            <a:ext cx="8378960" cy="1094740"/>
          </a:xfrm>
          <a:prstGeom prst="rect">
            <a:avLst/>
          </a:prstGeom>
        </p:spPr>
        <p:txBody>
          <a:bodyPr anchor="t" rtlCol="false" tIns="0" lIns="0" bIns="0" rIns="0">
            <a:spAutoFit/>
          </a:bodyPr>
          <a:lstStyle/>
          <a:p>
            <a:pPr>
              <a:lnSpc>
                <a:spcPts val="8959"/>
              </a:lnSpc>
            </a:pPr>
            <a:r>
              <a:rPr lang="en-US" sz="6399">
                <a:solidFill>
                  <a:srgbClr val="26459B"/>
                </a:solidFill>
                <a:latin typeface="League Spartan"/>
              </a:rPr>
              <a:t>Project Recap</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724714" y="-2211898"/>
            <a:ext cx="8057351" cy="14270107"/>
            <a:chOff x="0" y="0"/>
            <a:chExt cx="2354580" cy="4170119"/>
          </a:xfrm>
        </p:grpSpPr>
        <p:sp>
          <p:nvSpPr>
            <p:cNvPr name="Freeform 4" id="4"/>
            <p:cNvSpPr/>
            <p:nvPr/>
          </p:nvSpPr>
          <p:spPr>
            <a:xfrm flipH="false" flipV="false" rot="0">
              <a:off x="0" y="0"/>
              <a:ext cx="2353310" cy="4170119"/>
            </a:xfrm>
            <a:custGeom>
              <a:avLst/>
              <a:gdLst/>
              <a:ahLst/>
              <a:cxnLst/>
              <a:rect r="r" b="b" t="t" l="l"/>
              <a:pathLst>
                <a:path h="4170119" w="2353310">
                  <a:moveTo>
                    <a:pt x="784860" y="4102809"/>
                  </a:moveTo>
                  <a:cubicBezTo>
                    <a:pt x="905510" y="4143449"/>
                    <a:pt x="1042670" y="4170119"/>
                    <a:pt x="1177290" y="4170119"/>
                  </a:cubicBezTo>
                  <a:cubicBezTo>
                    <a:pt x="1311910" y="4170119"/>
                    <a:pt x="1441450" y="4147259"/>
                    <a:pt x="1560830" y="4106619"/>
                  </a:cubicBezTo>
                  <a:cubicBezTo>
                    <a:pt x="1563370" y="4105349"/>
                    <a:pt x="1565910" y="4105349"/>
                    <a:pt x="1568450" y="4104079"/>
                  </a:cubicBezTo>
                  <a:cubicBezTo>
                    <a:pt x="2016760" y="3941519"/>
                    <a:pt x="2346960" y="3512259"/>
                    <a:pt x="2353310" y="3006605"/>
                  </a:cubicBezTo>
                  <a:lnTo>
                    <a:pt x="2353310" y="0"/>
                  </a:lnTo>
                  <a:lnTo>
                    <a:pt x="0" y="0"/>
                  </a:lnTo>
                  <a:lnTo>
                    <a:pt x="0" y="3004334"/>
                  </a:lnTo>
                  <a:cubicBezTo>
                    <a:pt x="6350" y="3514799"/>
                    <a:pt x="331470" y="3944059"/>
                    <a:pt x="784860" y="4102809"/>
                  </a:cubicBezTo>
                  <a:close/>
                </a:path>
              </a:pathLst>
            </a:custGeom>
            <a:solidFill>
              <a:srgbClr val="FFFFFF">
                <a:alpha val="53725"/>
              </a:srgbClr>
            </a:solidFill>
          </p:spPr>
        </p:sp>
      </p:grpSp>
      <p:grpSp>
        <p:nvGrpSpPr>
          <p:cNvPr name="Group 5" id="5"/>
          <p:cNvGrpSpPr/>
          <p:nvPr/>
        </p:nvGrpSpPr>
        <p:grpSpPr>
          <a:xfrm rot="0">
            <a:off x="11013278" y="8660721"/>
            <a:ext cx="6246022" cy="59757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sp>
      </p:grpSp>
      <p:sp>
        <p:nvSpPr>
          <p:cNvPr name="Freeform 7" id="7"/>
          <p:cNvSpPr/>
          <p:nvPr/>
        </p:nvSpPr>
        <p:spPr>
          <a:xfrm flipH="true" flipV="false" rot="-5400000">
            <a:off x="15244337" y="286005"/>
            <a:ext cx="2633016" cy="2676509"/>
          </a:xfrm>
          <a:custGeom>
            <a:avLst/>
            <a:gdLst/>
            <a:ahLst/>
            <a:cxnLst/>
            <a:rect r="r" b="b" t="t" l="l"/>
            <a:pathLst>
              <a:path h="2676509" w="2633016">
                <a:moveTo>
                  <a:pt x="2633016" y="0"/>
                </a:moveTo>
                <a:lnTo>
                  <a:pt x="0" y="0"/>
                </a:lnTo>
                <a:lnTo>
                  <a:pt x="0" y="2676509"/>
                </a:lnTo>
                <a:lnTo>
                  <a:pt x="2633016" y="2676509"/>
                </a:lnTo>
                <a:lnTo>
                  <a:pt x="2633016"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954672" y="3291065"/>
            <a:ext cx="4671699" cy="1036424"/>
            <a:chOff x="0" y="0"/>
            <a:chExt cx="1230406" cy="272968"/>
          </a:xfrm>
        </p:grpSpPr>
        <p:sp>
          <p:nvSpPr>
            <p:cNvPr name="Freeform 9" id="9"/>
            <p:cNvSpPr/>
            <p:nvPr/>
          </p:nvSpPr>
          <p:spPr>
            <a:xfrm flipH="false" flipV="false" rot="0">
              <a:off x="0" y="0"/>
              <a:ext cx="1230406" cy="272968"/>
            </a:xfrm>
            <a:custGeom>
              <a:avLst/>
              <a:gdLst/>
              <a:ahLst/>
              <a:cxnLst/>
              <a:rect r="r" b="b" t="t" l="l"/>
              <a:pathLst>
                <a:path h="272968" w="1230406">
                  <a:moveTo>
                    <a:pt x="84517" y="0"/>
                  </a:moveTo>
                  <a:lnTo>
                    <a:pt x="1145889" y="0"/>
                  </a:lnTo>
                  <a:cubicBezTo>
                    <a:pt x="1192567" y="0"/>
                    <a:pt x="1230406" y="37840"/>
                    <a:pt x="1230406" y="84517"/>
                  </a:cubicBezTo>
                  <a:lnTo>
                    <a:pt x="1230406" y="188451"/>
                  </a:lnTo>
                  <a:cubicBezTo>
                    <a:pt x="1230406" y="235128"/>
                    <a:pt x="1192567" y="272968"/>
                    <a:pt x="1145889" y="272968"/>
                  </a:cubicBezTo>
                  <a:lnTo>
                    <a:pt x="84517" y="272968"/>
                  </a:lnTo>
                  <a:cubicBezTo>
                    <a:pt x="37840" y="272968"/>
                    <a:pt x="0" y="235128"/>
                    <a:pt x="0" y="188451"/>
                  </a:cubicBezTo>
                  <a:lnTo>
                    <a:pt x="0" y="84517"/>
                  </a:lnTo>
                  <a:cubicBezTo>
                    <a:pt x="0" y="37840"/>
                    <a:pt x="37840" y="0"/>
                    <a:pt x="84517" y="0"/>
                  </a:cubicBezTo>
                  <a:close/>
                </a:path>
              </a:pathLst>
            </a:custGeom>
            <a:solidFill>
              <a:srgbClr val="13224B"/>
            </a:solidFill>
          </p:spPr>
        </p:sp>
        <p:sp>
          <p:nvSpPr>
            <p:cNvPr name="TextBox 10" id="10"/>
            <p:cNvSpPr txBox="true"/>
            <p:nvPr/>
          </p:nvSpPr>
          <p:spPr>
            <a:xfrm>
              <a:off x="0" y="-47625"/>
              <a:ext cx="1230406" cy="320593"/>
            </a:xfrm>
            <a:prstGeom prst="rect">
              <a:avLst/>
            </a:prstGeom>
          </p:spPr>
          <p:txBody>
            <a:bodyPr anchor="ctr" rtlCol="false" tIns="50800" lIns="50800" bIns="50800" rIns="50800"/>
            <a:lstStyle/>
            <a:p>
              <a:pPr algn="ctr">
                <a:lnSpc>
                  <a:spcPts val="3499"/>
                </a:lnSpc>
                <a:spcBef>
                  <a:spcPct val="0"/>
                </a:spcBef>
              </a:pPr>
              <a:r>
                <a:rPr lang="en-US" sz="2499">
                  <a:solidFill>
                    <a:srgbClr val="FFFFFF"/>
                  </a:solidFill>
                  <a:latin typeface="Glacial Indifference"/>
                </a:rPr>
                <a:t>Over 500 million Users per month</a:t>
              </a:r>
            </a:p>
          </p:txBody>
        </p:sp>
      </p:grpSp>
      <p:grpSp>
        <p:nvGrpSpPr>
          <p:cNvPr name="Group 11" id="11"/>
          <p:cNvGrpSpPr/>
          <p:nvPr/>
        </p:nvGrpSpPr>
        <p:grpSpPr>
          <a:xfrm rot="0">
            <a:off x="1954672" y="5143500"/>
            <a:ext cx="4671699" cy="1307136"/>
            <a:chOff x="0" y="0"/>
            <a:chExt cx="1230406" cy="344266"/>
          </a:xfrm>
        </p:grpSpPr>
        <p:sp>
          <p:nvSpPr>
            <p:cNvPr name="Freeform 12" id="12"/>
            <p:cNvSpPr/>
            <p:nvPr/>
          </p:nvSpPr>
          <p:spPr>
            <a:xfrm flipH="false" flipV="false" rot="0">
              <a:off x="0" y="0"/>
              <a:ext cx="1230406" cy="344266"/>
            </a:xfrm>
            <a:custGeom>
              <a:avLst/>
              <a:gdLst/>
              <a:ahLst/>
              <a:cxnLst/>
              <a:rect r="r" b="b" t="t" l="l"/>
              <a:pathLst>
                <a:path h="344266" w="1230406">
                  <a:moveTo>
                    <a:pt x="84517" y="0"/>
                  </a:moveTo>
                  <a:lnTo>
                    <a:pt x="1145889" y="0"/>
                  </a:lnTo>
                  <a:cubicBezTo>
                    <a:pt x="1192567" y="0"/>
                    <a:pt x="1230406" y="37840"/>
                    <a:pt x="1230406" y="84517"/>
                  </a:cubicBezTo>
                  <a:lnTo>
                    <a:pt x="1230406" y="259749"/>
                  </a:lnTo>
                  <a:cubicBezTo>
                    <a:pt x="1230406" y="306427"/>
                    <a:pt x="1192567" y="344266"/>
                    <a:pt x="1145889" y="344266"/>
                  </a:cubicBezTo>
                  <a:lnTo>
                    <a:pt x="84517" y="344266"/>
                  </a:lnTo>
                  <a:cubicBezTo>
                    <a:pt x="37840" y="344266"/>
                    <a:pt x="0" y="306427"/>
                    <a:pt x="0" y="259749"/>
                  </a:cubicBezTo>
                  <a:lnTo>
                    <a:pt x="0" y="84517"/>
                  </a:lnTo>
                  <a:cubicBezTo>
                    <a:pt x="0" y="37840"/>
                    <a:pt x="37840" y="0"/>
                    <a:pt x="84517" y="0"/>
                  </a:cubicBezTo>
                  <a:close/>
                </a:path>
              </a:pathLst>
            </a:custGeom>
            <a:solidFill>
              <a:srgbClr val="13224B"/>
            </a:solidFill>
          </p:spPr>
        </p:sp>
        <p:sp>
          <p:nvSpPr>
            <p:cNvPr name="TextBox 13" id="13"/>
            <p:cNvSpPr txBox="true"/>
            <p:nvPr/>
          </p:nvSpPr>
          <p:spPr>
            <a:xfrm>
              <a:off x="0" y="-47625"/>
              <a:ext cx="1230406" cy="391891"/>
            </a:xfrm>
            <a:prstGeom prst="rect">
              <a:avLst/>
            </a:prstGeom>
          </p:spPr>
          <p:txBody>
            <a:bodyPr anchor="ctr" rtlCol="false" tIns="50800" lIns="50800" bIns="50800" rIns="50800"/>
            <a:lstStyle/>
            <a:p>
              <a:pPr algn="ctr">
                <a:lnSpc>
                  <a:spcPts val="3499"/>
                </a:lnSpc>
                <a:spcBef>
                  <a:spcPct val="0"/>
                </a:spcBef>
              </a:pPr>
              <a:r>
                <a:rPr lang="en-US" sz="2499">
                  <a:solidFill>
                    <a:srgbClr val="FFFFFF"/>
                  </a:solidFill>
                  <a:latin typeface="Glacial Indifference"/>
                </a:rPr>
                <a:t>More than 100,000 content per day</a:t>
              </a:r>
            </a:p>
          </p:txBody>
        </p:sp>
      </p:grpSp>
      <p:grpSp>
        <p:nvGrpSpPr>
          <p:cNvPr name="Group 14" id="14"/>
          <p:cNvGrpSpPr/>
          <p:nvPr/>
        </p:nvGrpSpPr>
        <p:grpSpPr>
          <a:xfrm rot="0">
            <a:off x="1954672" y="7269786"/>
            <a:ext cx="4671699" cy="1396365"/>
            <a:chOff x="0" y="0"/>
            <a:chExt cx="1230406" cy="367767"/>
          </a:xfrm>
        </p:grpSpPr>
        <p:sp>
          <p:nvSpPr>
            <p:cNvPr name="Freeform 15" id="15"/>
            <p:cNvSpPr/>
            <p:nvPr/>
          </p:nvSpPr>
          <p:spPr>
            <a:xfrm flipH="false" flipV="false" rot="0">
              <a:off x="0" y="0"/>
              <a:ext cx="1230406" cy="367767"/>
            </a:xfrm>
            <a:custGeom>
              <a:avLst/>
              <a:gdLst/>
              <a:ahLst/>
              <a:cxnLst/>
              <a:rect r="r" b="b" t="t" l="l"/>
              <a:pathLst>
                <a:path h="367767" w="1230406">
                  <a:moveTo>
                    <a:pt x="84517" y="0"/>
                  </a:moveTo>
                  <a:lnTo>
                    <a:pt x="1145889" y="0"/>
                  </a:lnTo>
                  <a:cubicBezTo>
                    <a:pt x="1192567" y="0"/>
                    <a:pt x="1230406" y="37840"/>
                    <a:pt x="1230406" y="84517"/>
                  </a:cubicBezTo>
                  <a:lnTo>
                    <a:pt x="1230406" y="283250"/>
                  </a:lnTo>
                  <a:cubicBezTo>
                    <a:pt x="1230406" y="329927"/>
                    <a:pt x="1192567" y="367767"/>
                    <a:pt x="1145889" y="367767"/>
                  </a:cubicBezTo>
                  <a:lnTo>
                    <a:pt x="84517" y="367767"/>
                  </a:lnTo>
                  <a:cubicBezTo>
                    <a:pt x="37840" y="367767"/>
                    <a:pt x="0" y="329927"/>
                    <a:pt x="0" y="283250"/>
                  </a:cubicBezTo>
                  <a:lnTo>
                    <a:pt x="0" y="84517"/>
                  </a:lnTo>
                  <a:cubicBezTo>
                    <a:pt x="0" y="37840"/>
                    <a:pt x="37840" y="0"/>
                    <a:pt x="84517" y="0"/>
                  </a:cubicBezTo>
                  <a:close/>
                </a:path>
              </a:pathLst>
            </a:custGeom>
            <a:solidFill>
              <a:srgbClr val="13224B"/>
            </a:solidFill>
          </p:spPr>
        </p:sp>
        <p:sp>
          <p:nvSpPr>
            <p:cNvPr name="TextBox 16" id="16"/>
            <p:cNvSpPr txBox="true"/>
            <p:nvPr/>
          </p:nvSpPr>
          <p:spPr>
            <a:xfrm>
              <a:off x="0" y="-47625"/>
              <a:ext cx="1230406" cy="415392"/>
            </a:xfrm>
            <a:prstGeom prst="rect">
              <a:avLst/>
            </a:prstGeom>
          </p:spPr>
          <p:txBody>
            <a:bodyPr anchor="ctr" rtlCol="false" tIns="50800" lIns="50800" bIns="50800" rIns="50800"/>
            <a:lstStyle/>
            <a:p>
              <a:pPr algn="ctr">
                <a:lnSpc>
                  <a:spcPts val="3499"/>
                </a:lnSpc>
                <a:spcBef>
                  <a:spcPct val="0"/>
                </a:spcBef>
              </a:pPr>
              <a:r>
                <a:rPr lang="en-US" sz="2499">
                  <a:solidFill>
                    <a:srgbClr val="FFFFFF"/>
                  </a:solidFill>
                  <a:latin typeface="Glacial Indifference"/>
                </a:rPr>
                <a:t>More than 36,500,000 content per year</a:t>
              </a:r>
            </a:p>
          </p:txBody>
        </p:sp>
      </p:grpSp>
      <p:grpSp>
        <p:nvGrpSpPr>
          <p:cNvPr name="Group 17" id="17"/>
          <p:cNvGrpSpPr/>
          <p:nvPr/>
        </p:nvGrpSpPr>
        <p:grpSpPr>
          <a:xfrm rot="0">
            <a:off x="7906004" y="3410231"/>
            <a:ext cx="4671699" cy="1834515"/>
            <a:chOff x="0" y="0"/>
            <a:chExt cx="1230406" cy="483164"/>
          </a:xfrm>
        </p:grpSpPr>
        <p:sp>
          <p:nvSpPr>
            <p:cNvPr name="Freeform 18" id="18"/>
            <p:cNvSpPr/>
            <p:nvPr/>
          </p:nvSpPr>
          <p:spPr>
            <a:xfrm flipH="false" flipV="false" rot="0">
              <a:off x="0" y="0"/>
              <a:ext cx="1230406" cy="483164"/>
            </a:xfrm>
            <a:custGeom>
              <a:avLst/>
              <a:gdLst/>
              <a:ahLst/>
              <a:cxnLst/>
              <a:rect r="r" b="b" t="t" l="l"/>
              <a:pathLst>
                <a:path h="483164" w="1230406">
                  <a:moveTo>
                    <a:pt x="84517" y="0"/>
                  </a:moveTo>
                  <a:lnTo>
                    <a:pt x="1145889" y="0"/>
                  </a:lnTo>
                  <a:cubicBezTo>
                    <a:pt x="1192567" y="0"/>
                    <a:pt x="1230406" y="37840"/>
                    <a:pt x="1230406" y="84517"/>
                  </a:cubicBezTo>
                  <a:lnTo>
                    <a:pt x="1230406" y="398647"/>
                  </a:lnTo>
                  <a:cubicBezTo>
                    <a:pt x="1230406" y="445325"/>
                    <a:pt x="1192567" y="483164"/>
                    <a:pt x="1145889" y="483164"/>
                  </a:cubicBezTo>
                  <a:lnTo>
                    <a:pt x="84517" y="483164"/>
                  </a:lnTo>
                  <a:cubicBezTo>
                    <a:pt x="37840" y="483164"/>
                    <a:pt x="0" y="445325"/>
                    <a:pt x="0" y="398647"/>
                  </a:cubicBezTo>
                  <a:lnTo>
                    <a:pt x="0" y="84517"/>
                  </a:lnTo>
                  <a:cubicBezTo>
                    <a:pt x="0" y="37840"/>
                    <a:pt x="37840" y="0"/>
                    <a:pt x="84517" y="0"/>
                  </a:cubicBezTo>
                  <a:close/>
                </a:path>
              </a:pathLst>
            </a:custGeom>
            <a:solidFill>
              <a:srgbClr val="13224B"/>
            </a:solidFill>
          </p:spPr>
        </p:sp>
        <p:sp>
          <p:nvSpPr>
            <p:cNvPr name="TextBox 19" id="19"/>
            <p:cNvSpPr txBox="true"/>
            <p:nvPr/>
          </p:nvSpPr>
          <p:spPr>
            <a:xfrm>
              <a:off x="0" y="-47625"/>
              <a:ext cx="1230406" cy="530789"/>
            </a:xfrm>
            <a:prstGeom prst="rect">
              <a:avLst/>
            </a:prstGeom>
          </p:spPr>
          <p:txBody>
            <a:bodyPr anchor="ctr" rtlCol="false" tIns="50800" lIns="50800" bIns="50800" rIns="50800"/>
            <a:lstStyle/>
            <a:p>
              <a:pPr algn="ctr">
                <a:lnSpc>
                  <a:spcPts val="3499"/>
                </a:lnSpc>
                <a:spcBef>
                  <a:spcPct val="0"/>
                </a:spcBef>
              </a:pPr>
              <a:r>
                <a:rPr lang="en-US" sz="2499">
                  <a:solidFill>
                    <a:srgbClr val="FFFFFF"/>
                  </a:solidFill>
                  <a:latin typeface="Glacial Indifference"/>
                </a:rPr>
                <a:t>vast amount of unstructured data hard to make sense of.</a:t>
              </a:r>
            </a:p>
          </p:txBody>
        </p:sp>
      </p:grpSp>
      <p:grpSp>
        <p:nvGrpSpPr>
          <p:cNvPr name="Group 20" id="20"/>
          <p:cNvGrpSpPr/>
          <p:nvPr/>
        </p:nvGrpSpPr>
        <p:grpSpPr>
          <a:xfrm rot="0">
            <a:off x="7906004" y="6133453"/>
            <a:ext cx="4671699" cy="1834515"/>
            <a:chOff x="0" y="0"/>
            <a:chExt cx="1230406" cy="483164"/>
          </a:xfrm>
        </p:grpSpPr>
        <p:sp>
          <p:nvSpPr>
            <p:cNvPr name="Freeform 21" id="21"/>
            <p:cNvSpPr/>
            <p:nvPr/>
          </p:nvSpPr>
          <p:spPr>
            <a:xfrm flipH="false" flipV="false" rot="0">
              <a:off x="0" y="0"/>
              <a:ext cx="1230406" cy="483164"/>
            </a:xfrm>
            <a:custGeom>
              <a:avLst/>
              <a:gdLst/>
              <a:ahLst/>
              <a:cxnLst/>
              <a:rect r="r" b="b" t="t" l="l"/>
              <a:pathLst>
                <a:path h="483164" w="1230406">
                  <a:moveTo>
                    <a:pt x="84517" y="0"/>
                  </a:moveTo>
                  <a:lnTo>
                    <a:pt x="1145889" y="0"/>
                  </a:lnTo>
                  <a:cubicBezTo>
                    <a:pt x="1192567" y="0"/>
                    <a:pt x="1230406" y="37840"/>
                    <a:pt x="1230406" y="84517"/>
                  </a:cubicBezTo>
                  <a:lnTo>
                    <a:pt x="1230406" y="398647"/>
                  </a:lnTo>
                  <a:cubicBezTo>
                    <a:pt x="1230406" y="445325"/>
                    <a:pt x="1192567" y="483164"/>
                    <a:pt x="1145889" y="483164"/>
                  </a:cubicBezTo>
                  <a:lnTo>
                    <a:pt x="84517" y="483164"/>
                  </a:lnTo>
                  <a:cubicBezTo>
                    <a:pt x="37840" y="483164"/>
                    <a:pt x="0" y="445325"/>
                    <a:pt x="0" y="398647"/>
                  </a:cubicBezTo>
                  <a:lnTo>
                    <a:pt x="0" y="84517"/>
                  </a:lnTo>
                  <a:cubicBezTo>
                    <a:pt x="0" y="37840"/>
                    <a:pt x="37840" y="0"/>
                    <a:pt x="84517" y="0"/>
                  </a:cubicBezTo>
                  <a:close/>
                </a:path>
              </a:pathLst>
            </a:custGeom>
            <a:solidFill>
              <a:srgbClr val="13224B"/>
            </a:solidFill>
          </p:spPr>
        </p:sp>
        <p:sp>
          <p:nvSpPr>
            <p:cNvPr name="TextBox 22" id="22"/>
            <p:cNvSpPr txBox="true"/>
            <p:nvPr/>
          </p:nvSpPr>
          <p:spPr>
            <a:xfrm>
              <a:off x="0" y="-47625"/>
              <a:ext cx="1230406" cy="530789"/>
            </a:xfrm>
            <a:prstGeom prst="rect">
              <a:avLst/>
            </a:prstGeom>
          </p:spPr>
          <p:txBody>
            <a:bodyPr anchor="ctr" rtlCol="false" tIns="50800" lIns="50800" bIns="50800" rIns="50800"/>
            <a:lstStyle/>
            <a:p>
              <a:pPr algn="ctr">
                <a:lnSpc>
                  <a:spcPts val="3499"/>
                </a:lnSpc>
                <a:spcBef>
                  <a:spcPct val="0"/>
                </a:spcBef>
              </a:pPr>
              <a:r>
                <a:rPr lang="en-US" sz="2499">
                  <a:solidFill>
                    <a:srgbClr val="FFFFFF"/>
                  </a:solidFill>
                  <a:latin typeface="Glacial Indifference"/>
                </a:rPr>
                <a:t>How to capitalize this vast amount of data?</a:t>
              </a:r>
            </a:p>
          </p:txBody>
        </p:sp>
      </p:grpSp>
      <p:grpSp>
        <p:nvGrpSpPr>
          <p:cNvPr name="Group 23" id="23"/>
          <p:cNvGrpSpPr/>
          <p:nvPr/>
        </p:nvGrpSpPr>
        <p:grpSpPr>
          <a:xfrm rot="0">
            <a:off x="13227401" y="4616121"/>
            <a:ext cx="4671699" cy="1834515"/>
            <a:chOff x="0" y="0"/>
            <a:chExt cx="1230406" cy="483164"/>
          </a:xfrm>
        </p:grpSpPr>
        <p:sp>
          <p:nvSpPr>
            <p:cNvPr name="Freeform 24" id="24"/>
            <p:cNvSpPr/>
            <p:nvPr/>
          </p:nvSpPr>
          <p:spPr>
            <a:xfrm flipH="false" flipV="false" rot="0">
              <a:off x="0" y="0"/>
              <a:ext cx="1230406" cy="483164"/>
            </a:xfrm>
            <a:custGeom>
              <a:avLst/>
              <a:gdLst/>
              <a:ahLst/>
              <a:cxnLst/>
              <a:rect r="r" b="b" t="t" l="l"/>
              <a:pathLst>
                <a:path h="483164" w="1230406">
                  <a:moveTo>
                    <a:pt x="84517" y="0"/>
                  </a:moveTo>
                  <a:lnTo>
                    <a:pt x="1145889" y="0"/>
                  </a:lnTo>
                  <a:cubicBezTo>
                    <a:pt x="1192567" y="0"/>
                    <a:pt x="1230406" y="37840"/>
                    <a:pt x="1230406" y="84517"/>
                  </a:cubicBezTo>
                  <a:lnTo>
                    <a:pt x="1230406" y="398647"/>
                  </a:lnTo>
                  <a:cubicBezTo>
                    <a:pt x="1230406" y="445325"/>
                    <a:pt x="1192567" y="483164"/>
                    <a:pt x="1145889" y="483164"/>
                  </a:cubicBezTo>
                  <a:lnTo>
                    <a:pt x="84517" y="483164"/>
                  </a:lnTo>
                  <a:cubicBezTo>
                    <a:pt x="37840" y="483164"/>
                    <a:pt x="0" y="445325"/>
                    <a:pt x="0" y="398647"/>
                  </a:cubicBezTo>
                  <a:lnTo>
                    <a:pt x="0" y="84517"/>
                  </a:lnTo>
                  <a:cubicBezTo>
                    <a:pt x="0" y="37840"/>
                    <a:pt x="37840" y="0"/>
                    <a:pt x="84517" y="0"/>
                  </a:cubicBezTo>
                  <a:close/>
                </a:path>
              </a:pathLst>
            </a:custGeom>
            <a:solidFill>
              <a:srgbClr val="F7941D"/>
            </a:solidFill>
          </p:spPr>
        </p:sp>
        <p:sp>
          <p:nvSpPr>
            <p:cNvPr name="TextBox 25" id="25"/>
            <p:cNvSpPr txBox="true"/>
            <p:nvPr/>
          </p:nvSpPr>
          <p:spPr>
            <a:xfrm>
              <a:off x="0" y="-47625"/>
              <a:ext cx="1230406" cy="530789"/>
            </a:xfrm>
            <a:prstGeom prst="rect">
              <a:avLst/>
            </a:prstGeom>
          </p:spPr>
          <p:txBody>
            <a:bodyPr anchor="ctr" rtlCol="false" tIns="50800" lIns="50800" bIns="50800" rIns="50800"/>
            <a:lstStyle/>
            <a:p>
              <a:pPr algn="ctr">
                <a:lnSpc>
                  <a:spcPts val="3499"/>
                </a:lnSpc>
                <a:spcBef>
                  <a:spcPct val="0"/>
                </a:spcBef>
              </a:pPr>
              <a:r>
                <a:rPr lang="en-US" sz="2499">
                  <a:solidFill>
                    <a:srgbClr val="13224B"/>
                  </a:solidFill>
                  <a:latin typeface="Glacial Indifference Bold"/>
                </a:rPr>
                <a:t>Need an external Expertise</a:t>
              </a:r>
            </a:p>
          </p:txBody>
        </p:sp>
      </p:grpSp>
      <p:sp>
        <p:nvSpPr>
          <p:cNvPr name="Freeform 26" id="26"/>
          <p:cNvSpPr/>
          <p:nvPr/>
        </p:nvSpPr>
        <p:spPr>
          <a:xfrm flipH="false" flipV="false" rot="5607503">
            <a:off x="1130862" y="6583142"/>
            <a:ext cx="1227451" cy="346755"/>
          </a:xfrm>
          <a:custGeom>
            <a:avLst/>
            <a:gdLst/>
            <a:ahLst/>
            <a:cxnLst/>
            <a:rect r="r" b="b" t="t" l="l"/>
            <a:pathLst>
              <a:path h="346755" w="1227451">
                <a:moveTo>
                  <a:pt x="0" y="0"/>
                </a:moveTo>
                <a:lnTo>
                  <a:pt x="1227452" y="0"/>
                </a:lnTo>
                <a:lnTo>
                  <a:pt x="1227452" y="346756"/>
                </a:lnTo>
                <a:lnTo>
                  <a:pt x="0" y="3467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1230381" y="1595709"/>
            <a:ext cx="8378960" cy="1094740"/>
          </a:xfrm>
          <a:prstGeom prst="rect">
            <a:avLst/>
          </a:prstGeom>
        </p:spPr>
        <p:txBody>
          <a:bodyPr anchor="t" rtlCol="false" tIns="0" lIns="0" bIns="0" rIns="0">
            <a:spAutoFit/>
          </a:bodyPr>
          <a:lstStyle/>
          <a:p>
            <a:pPr>
              <a:lnSpc>
                <a:spcPts val="8959"/>
              </a:lnSpc>
            </a:pPr>
            <a:r>
              <a:rPr lang="en-US" sz="6399">
                <a:solidFill>
                  <a:srgbClr val="26459B"/>
                </a:solidFill>
                <a:latin typeface="League Spartan"/>
              </a:rPr>
              <a:t>Challenge</a:t>
            </a:r>
          </a:p>
        </p:txBody>
      </p:sp>
      <p:sp>
        <p:nvSpPr>
          <p:cNvPr name="Freeform 28" id="28"/>
          <p:cNvSpPr/>
          <p:nvPr/>
        </p:nvSpPr>
        <p:spPr>
          <a:xfrm flipH="false" flipV="true" rot="5607503">
            <a:off x="6222729" y="4448302"/>
            <a:ext cx="1227451" cy="346755"/>
          </a:xfrm>
          <a:custGeom>
            <a:avLst/>
            <a:gdLst/>
            <a:ahLst/>
            <a:cxnLst/>
            <a:rect r="r" b="b" t="t" l="l"/>
            <a:pathLst>
              <a:path h="346755" w="1227451">
                <a:moveTo>
                  <a:pt x="0" y="346755"/>
                </a:moveTo>
                <a:lnTo>
                  <a:pt x="1227451" y="346755"/>
                </a:lnTo>
                <a:lnTo>
                  <a:pt x="1227451" y="0"/>
                </a:lnTo>
                <a:lnTo>
                  <a:pt x="0" y="0"/>
                </a:lnTo>
                <a:lnTo>
                  <a:pt x="0" y="346755"/>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29" id="29"/>
          <p:cNvSpPr/>
          <p:nvPr/>
        </p:nvSpPr>
        <p:spPr>
          <a:xfrm flipV="true">
            <a:off x="6626371" y="4327489"/>
            <a:ext cx="1279634" cy="3640480"/>
          </a:xfrm>
          <a:prstGeom prst="line">
            <a:avLst/>
          </a:prstGeom>
          <a:ln cap="flat" w="95250">
            <a:solidFill>
              <a:srgbClr val="000000"/>
            </a:solidFill>
            <a:prstDash val="solid"/>
            <a:headEnd type="none" len="sm" w="sm"/>
            <a:tailEnd type="arrow" len="sm" w="med"/>
          </a:ln>
        </p:spPr>
      </p:sp>
      <p:sp>
        <p:nvSpPr>
          <p:cNvPr name="AutoShape 30" id="30"/>
          <p:cNvSpPr/>
          <p:nvPr/>
        </p:nvSpPr>
        <p:spPr>
          <a:xfrm>
            <a:off x="10241854" y="5244746"/>
            <a:ext cx="0" cy="888707"/>
          </a:xfrm>
          <a:prstGeom prst="line">
            <a:avLst/>
          </a:prstGeom>
          <a:ln cap="flat" w="95250">
            <a:solidFill>
              <a:srgbClr val="000000"/>
            </a:solidFill>
            <a:prstDash val="solid"/>
            <a:headEnd type="none" len="sm" w="sm"/>
            <a:tailEnd type="triangle" len="med" w="lg"/>
          </a:ln>
        </p:spPr>
      </p:sp>
      <p:sp>
        <p:nvSpPr>
          <p:cNvPr name="Freeform 31" id="31"/>
          <p:cNvSpPr/>
          <p:nvPr/>
        </p:nvSpPr>
        <p:spPr>
          <a:xfrm flipH="false" flipV="false" rot="-881143">
            <a:off x="12577650" y="6974793"/>
            <a:ext cx="3792864" cy="1071484"/>
          </a:xfrm>
          <a:custGeom>
            <a:avLst/>
            <a:gdLst/>
            <a:ahLst/>
            <a:cxnLst/>
            <a:rect r="r" b="b" t="t" l="l"/>
            <a:pathLst>
              <a:path h="1071484" w="3792864">
                <a:moveTo>
                  <a:pt x="0" y="0"/>
                </a:moveTo>
                <a:lnTo>
                  <a:pt x="3792864" y="0"/>
                </a:lnTo>
                <a:lnTo>
                  <a:pt x="3792864" y="1071484"/>
                </a:lnTo>
                <a:lnTo>
                  <a:pt x="0" y="10714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243488" y="1634227"/>
            <a:ext cx="5954026" cy="4319375"/>
          </a:xfrm>
          <a:custGeom>
            <a:avLst/>
            <a:gdLst/>
            <a:ahLst/>
            <a:cxnLst/>
            <a:rect r="r" b="b" t="t" l="l"/>
            <a:pathLst>
              <a:path h="4319375" w="5954026">
                <a:moveTo>
                  <a:pt x="0" y="0"/>
                </a:moveTo>
                <a:lnTo>
                  <a:pt x="5954026" y="0"/>
                </a:lnTo>
                <a:lnTo>
                  <a:pt x="5954026" y="4319375"/>
                </a:lnTo>
                <a:lnTo>
                  <a:pt x="0" y="43193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4927230">
            <a:off x="-7557471" y="1309634"/>
            <a:ext cx="23574302" cy="15897333"/>
            <a:chOff x="0" y="0"/>
            <a:chExt cx="8599969" cy="5799390"/>
          </a:xfrm>
        </p:grpSpPr>
        <p:sp>
          <p:nvSpPr>
            <p:cNvPr name="Freeform 5" id="5"/>
            <p:cNvSpPr/>
            <p:nvPr/>
          </p:nvSpPr>
          <p:spPr>
            <a:xfrm flipH="false" flipV="false" rot="0">
              <a:off x="0" y="0"/>
              <a:ext cx="8599970" cy="5799390"/>
            </a:xfrm>
            <a:custGeom>
              <a:avLst/>
              <a:gdLst/>
              <a:ahLst/>
              <a:cxnLst/>
              <a:rect r="r" b="b" t="t" l="l"/>
              <a:pathLst>
                <a:path h="5799390" w="8599970">
                  <a:moveTo>
                    <a:pt x="0" y="0"/>
                  </a:moveTo>
                  <a:lnTo>
                    <a:pt x="8599970" y="0"/>
                  </a:lnTo>
                  <a:lnTo>
                    <a:pt x="8599970" y="5799390"/>
                  </a:lnTo>
                  <a:lnTo>
                    <a:pt x="0" y="5799390"/>
                  </a:lnTo>
                  <a:close/>
                </a:path>
              </a:pathLst>
            </a:custGeom>
            <a:solidFill>
              <a:srgbClr val="5C73B2"/>
            </a:solidFill>
          </p:spPr>
        </p:sp>
      </p:grpSp>
      <p:sp>
        <p:nvSpPr>
          <p:cNvPr name="Freeform 6" id="6"/>
          <p:cNvSpPr/>
          <p:nvPr/>
        </p:nvSpPr>
        <p:spPr>
          <a:xfrm flipH="false" flipV="false" rot="0">
            <a:off x="1028700" y="2779238"/>
            <a:ext cx="6401959" cy="1800551"/>
          </a:xfrm>
          <a:custGeom>
            <a:avLst/>
            <a:gdLst/>
            <a:ahLst/>
            <a:cxnLst/>
            <a:rect r="r" b="b" t="t" l="l"/>
            <a:pathLst>
              <a:path h="1800551" w="6401959">
                <a:moveTo>
                  <a:pt x="0" y="0"/>
                </a:moveTo>
                <a:lnTo>
                  <a:pt x="6401959" y="0"/>
                </a:lnTo>
                <a:lnTo>
                  <a:pt x="6401959" y="1800551"/>
                </a:lnTo>
                <a:lnTo>
                  <a:pt x="0" y="18005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28700" y="5585460"/>
            <a:ext cx="6401959" cy="1800551"/>
          </a:xfrm>
          <a:custGeom>
            <a:avLst/>
            <a:gdLst/>
            <a:ahLst/>
            <a:cxnLst/>
            <a:rect r="r" b="b" t="t" l="l"/>
            <a:pathLst>
              <a:path h="1800551" w="6401959">
                <a:moveTo>
                  <a:pt x="0" y="0"/>
                </a:moveTo>
                <a:lnTo>
                  <a:pt x="6401959" y="0"/>
                </a:lnTo>
                <a:lnTo>
                  <a:pt x="6401959" y="1800551"/>
                </a:lnTo>
                <a:lnTo>
                  <a:pt x="0" y="18005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337443" y="1217945"/>
            <a:ext cx="7241757" cy="1094740"/>
          </a:xfrm>
          <a:prstGeom prst="rect">
            <a:avLst/>
          </a:prstGeom>
        </p:spPr>
        <p:txBody>
          <a:bodyPr anchor="t" rtlCol="false" tIns="0" lIns="0" bIns="0" rIns="0">
            <a:spAutoFit/>
          </a:bodyPr>
          <a:lstStyle/>
          <a:p>
            <a:pPr>
              <a:lnSpc>
                <a:spcPts val="8959"/>
              </a:lnSpc>
            </a:pPr>
            <a:r>
              <a:rPr lang="en-US" sz="6399">
                <a:solidFill>
                  <a:srgbClr val="000000"/>
                </a:solidFill>
                <a:latin typeface="League Spartan"/>
              </a:rPr>
              <a:t>Analytics Team</a:t>
            </a:r>
          </a:p>
        </p:txBody>
      </p:sp>
      <p:sp>
        <p:nvSpPr>
          <p:cNvPr name="TextBox 9" id="9"/>
          <p:cNvSpPr txBox="true"/>
          <p:nvPr/>
        </p:nvSpPr>
        <p:spPr>
          <a:xfrm rot="0">
            <a:off x="3553973" y="2939738"/>
            <a:ext cx="2808699" cy="1393825"/>
          </a:xfrm>
          <a:prstGeom prst="rect">
            <a:avLst/>
          </a:prstGeom>
        </p:spPr>
        <p:txBody>
          <a:bodyPr anchor="t" rtlCol="false" tIns="0" lIns="0" bIns="0" rIns="0">
            <a:spAutoFit/>
          </a:bodyPr>
          <a:lstStyle/>
          <a:p>
            <a:pPr>
              <a:lnSpc>
                <a:spcPts val="5599"/>
              </a:lnSpc>
            </a:pPr>
            <a:r>
              <a:rPr lang="en-US" sz="3999">
                <a:solidFill>
                  <a:srgbClr val="1A3272"/>
                </a:solidFill>
                <a:latin typeface="Glacial Indifference Bold"/>
              </a:rPr>
              <a:t>Andrew Fleming</a:t>
            </a:r>
          </a:p>
        </p:txBody>
      </p:sp>
      <p:sp>
        <p:nvSpPr>
          <p:cNvPr name="TextBox 10" id="10"/>
          <p:cNvSpPr txBox="true"/>
          <p:nvPr/>
        </p:nvSpPr>
        <p:spPr>
          <a:xfrm rot="0">
            <a:off x="1560336" y="3060706"/>
            <a:ext cx="1335359" cy="1104265"/>
          </a:xfrm>
          <a:prstGeom prst="rect">
            <a:avLst/>
          </a:prstGeom>
        </p:spPr>
        <p:txBody>
          <a:bodyPr anchor="t" rtlCol="false" tIns="0" lIns="0" bIns="0" rIns="0">
            <a:spAutoFit/>
          </a:bodyPr>
          <a:lstStyle/>
          <a:p>
            <a:pPr algn="ctr">
              <a:lnSpc>
                <a:spcPts val="8959"/>
              </a:lnSpc>
            </a:pPr>
            <a:r>
              <a:rPr lang="en-US" sz="6399">
                <a:solidFill>
                  <a:srgbClr val="1A3272"/>
                </a:solidFill>
                <a:latin typeface="Glacial Indifference Bold"/>
              </a:rPr>
              <a:t>01</a:t>
            </a:r>
          </a:p>
        </p:txBody>
      </p:sp>
      <p:sp>
        <p:nvSpPr>
          <p:cNvPr name="TextBox 11" id="11"/>
          <p:cNvSpPr txBox="true"/>
          <p:nvPr/>
        </p:nvSpPr>
        <p:spPr>
          <a:xfrm rot="0">
            <a:off x="1472661" y="5839619"/>
            <a:ext cx="1510709" cy="1104265"/>
          </a:xfrm>
          <a:prstGeom prst="rect">
            <a:avLst/>
          </a:prstGeom>
        </p:spPr>
        <p:txBody>
          <a:bodyPr anchor="t" rtlCol="false" tIns="0" lIns="0" bIns="0" rIns="0">
            <a:spAutoFit/>
          </a:bodyPr>
          <a:lstStyle/>
          <a:p>
            <a:pPr algn="ctr">
              <a:lnSpc>
                <a:spcPts val="8959"/>
              </a:lnSpc>
            </a:pPr>
            <a:r>
              <a:rPr lang="en-US" sz="6399">
                <a:solidFill>
                  <a:srgbClr val="1A3272"/>
                </a:solidFill>
                <a:latin typeface="Glacial Indifference Bold"/>
              </a:rPr>
              <a:t>02</a:t>
            </a:r>
          </a:p>
        </p:txBody>
      </p:sp>
      <p:sp>
        <p:nvSpPr>
          <p:cNvPr name="Freeform 12" id="12"/>
          <p:cNvSpPr/>
          <p:nvPr/>
        </p:nvSpPr>
        <p:spPr>
          <a:xfrm flipH="false" flipV="false" rot="0">
            <a:off x="1028700" y="8100386"/>
            <a:ext cx="6401959" cy="1800551"/>
          </a:xfrm>
          <a:custGeom>
            <a:avLst/>
            <a:gdLst/>
            <a:ahLst/>
            <a:cxnLst/>
            <a:rect r="r" b="b" t="t" l="l"/>
            <a:pathLst>
              <a:path h="1800551" w="6401959">
                <a:moveTo>
                  <a:pt x="0" y="0"/>
                </a:moveTo>
                <a:lnTo>
                  <a:pt x="6401959" y="0"/>
                </a:lnTo>
                <a:lnTo>
                  <a:pt x="6401959" y="1800551"/>
                </a:lnTo>
                <a:lnTo>
                  <a:pt x="0" y="18005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472661" y="8381854"/>
            <a:ext cx="1510709" cy="1104265"/>
          </a:xfrm>
          <a:prstGeom prst="rect">
            <a:avLst/>
          </a:prstGeom>
        </p:spPr>
        <p:txBody>
          <a:bodyPr anchor="t" rtlCol="false" tIns="0" lIns="0" bIns="0" rIns="0">
            <a:spAutoFit/>
          </a:bodyPr>
          <a:lstStyle/>
          <a:p>
            <a:pPr algn="ctr">
              <a:lnSpc>
                <a:spcPts val="8959"/>
              </a:lnSpc>
            </a:pPr>
            <a:r>
              <a:rPr lang="en-US" sz="6399">
                <a:solidFill>
                  <a:srgbClr val="1A3272"/>
                </a:solidFill>
                <a:latin typeface="Glacial Indifference Bold"/>
              </a:rPr>
              <a:t>03</a:t>
            </a:r>
          </a:p>
        </p:txBody>
      </p:sp>
      <p:sp>
        <p:nvSpPr>
          <p:cNvPr name="TextBox 14" id="14"/>
          <p:cNvSpPr txBox="true"/>
          <p:nvPr/>
        </p:nvSpPr>
        <p:spPr>
          <a:xfrm rot="0">
            <a:off x="3553973" y="5745961"/>
            <a:ext cx="3118084" cy="1393825"/>
          </a:xfrm>
          <a:prstGeom prst="rect">
            <a:avLst/>
          </a:prstGeom>
        </p:spPr>
        <p:txBody>
          <a:bodyPr anchor="t" rtlCol="false" tIns="0" lIns="0" bIns="0" rIns="0">
            <a:spAutoFit/>
          </a:bodyPr>
          <a:lstStyle/>
          <a:p>
            <a:pPr>
              <a:lnSpc>
                <a:spcPts val="5599"/>
              </a:lnSpc>
            </a:pPr>
            <a:r>
              <a:rPr lang="en-US" sz="3999">
                <a:solidFill>
                  <a:srgbClr val="1A3272"/>
                </a:solidFill>
                <a:latin typeface="Glacial Indifference Bold"/>
              </a:rPr>
              <a:t>Marcus Rompton </a:t>
            </a:r>
          </a:p>
        </p:txBody>
      </p:sp>
      <p:sp>
        <p:nvSpPr>
          <p:cNvPr name="TextBox 15" id="15"/>
          <p:cNvSpPr txBox="true"/>
          <p:nvPr/>
        </p:nvSpPr>
        <p:spPr>
          <a:xfrm rot="0">
            <a:off x="3553973" y="8260887"/>
            <a:ext cx="3118084" cy="1393825"/>
          </a:xfrm>
          <a:prstGeom prst="rect">
            <a:avLst/>
          </a:prstGeom>
        </p:spPr>
        <p:txBody>
          <a:bodyPr anchor="t" rtlCol="false" tIns="0" lIns="0" bIns="0" rIns="0">
            <a:spAutoFit/>
          </a:bodyPr>
          <a:lstStyle/>
          <a:p>
            <a:pPr>
              <a:lnSpc>
                <a:spcPts val="5599"/>
              </a:lnSpc>
            </a:pPr>
            <a:r>
              <a:rPr lang="en-US" sz="3999">
                <a:solidFill>
                  <a:srgbClr val="1A3272"/>
                </a:solidFill>
                <a:latin typeface="Glacial Indifference Bold"/>
              </a:rPr>
              <a:t>Stanley Victor </a:t>
            </a:r>
          </a:p>
        </p:txBody>
      </p:sp>
      <p:sp>
        <p:nvSpPr>
          <p:cNvPr name="TextBox 16" id="16"/>
          <p:cNvSpPr txBox="true"/>
          <p:nvPr/>
        </p:nvSpPr>
        <p:spPr>
          <a:xfrm rot="0">
            <a:off x="7019896" y="3371004"/>
            <a:ext cx="4352890" cy="864870"/>
          </a:xfrm>
          <a:prstGeom prst="rect">
            <a:avLst/>
          </a:prstGeom>
        </p:spPr>
        <p:txBody>
          <a:bodyPr anchor="t" rtlCol="false" tIns="0" lIns="0" bIns="0" rIns="0">
            <a:spAutoFit/>
          </a:bodyPr>
          <a:lstStyle/>
          <a:p>
            <a:pPr algn="ctr">
              <a:lnSpc>
                <a:spcPts val="3390"/>
              </a:lnSpc>
            </a:pPr>
            <a:r>
              <a:rPr lang="en-US" sz="3000">
                <a:solidFill>
                  <a:srgbClr val="FFFFFF"/>
                </a:solidFill>
                <a:latin typeface="Glacial Indifference"/>
              </a:rPr>
              <a:t>Chief Technology Architect</a:t>
            </a:r>
          </a:p>
        </p:txBody>
      </p:sp>
      <p:sp>
        <p:nvSpPr>
          <p:cNvPr name="TextBox 17" id="17"/>
          <p:cNvSpPr txBox="true"/>
          <p:nvPr/>
        </p:nvSpPr>
        <p:spPr>
          <a:xfrm rot="0">
            <a:off x="6967555" y="6249829"/>
            <a:ext cx="4352890" cy="436245"/>
          </a:xfrm>
          <a:prstGeom prst="rect">
            <a:avLst/>
          </a:prstGeom>
        </p:spPr>
        <p:txBody>
          <a:bodyPr anchor="t" rtlCol="false" tIns="0" lIns="0" bIns="0" rIns="0">
            <a:spAutoFit/>
          </a:bodyPr>
          <a:lstStyle/>
          <a:p>
            <a:pPr algn="ctr">
              <a:lnSpc>
                <a:spcPts val="3390"/>
              </a:lnSpc>
            </a:pPr>
            <a:r>
              <a:rPr lang="en-US" sz="3000">
                <a:solidFill>
                  <a:srgbClr val="FFFFFF"/>
                </a:solidFill>
                <a:latin typeface="Glacial Indifference"/>
              </a:rPr>
              <a:t>Senior Principle</a:t>
            </a:r>
          </a:p>
        </p:txBody>
      </p:sp>
      <p:sp>
        <p:nvSpPr>
          <p:cNvPr name="TextBox 18" id="18"/>
          <p:cNvSpPr txBox="true"/>
          <p:nvPr/>
        </p:nvSpPr>
        <p:spPr>
          <a:xfrm rot="0">
            <a:off x="12640592" y="8153877"/>
            <a:ext cx="4352890" cy="436245"/>
          </a:xfrm>
          <a:prstGeom prst="rect">
            <a:avLst/>
          </a:prstGeom>
        </p:spPr>
        <p:txBody>
          <a:bodyPr anchor="t" rtlCol="false" tIns="0" lIns="0" bIns="0" rIns="0">
            <a:spAutoFit/>
          </a:bodyPr>
          <a:lstStyle/>
          <a:p>
            <a:pPr algn="ctr">
              <a:lnSpc>
                <a:spcPts val="3390"/>
              </a:lnSpc>
            </a:pPr>
            <a:r>
              <a:rPr lang="en-US" sz="3000">
                <a:solidFill>
                  <a:srgbClr val="FFFFFF"/>
                </a:solidFill>
                <a:latin typeface="Glacial Indifference"/>
              </a:rPr>
              <a:t>Data Analyst</a:t>
            </a:r>
          </a:p>
        </p:txBody>
      </p:sp>
      <p:sp>
        <p:nvSpPr>
          <p:cNvPr name="TextBox 19" id="19"/>
          <p:cNvSpPr txBox="true"/>
          <p:nvPr/>
        </p:nvSpPr>
        <p:spPr>
          <a:xfrm rot="0">
            <a:off x="6967555" y="8822055"/>
            <a:ext cx="4352890" cy="436245"/>
          </a:xfrm>
          <a:prstGeom prst="rect">
            <a:avLst/>
          </a:prstGeom>
        </p:spPr>
        <p:txBody>
          <a:bodyPr anchor="t" rtlCol="false" tIns="0" lIns="0" bIns="0" rIns="0">
            <a:spAutoFit/>
          </a:bodyPr>
          <a:lstStyle/>
          <a:p>
            <a:pPr algn="ctr">
              <a:lnSpc>
                <a:spcPts val="3390"/>
              </a:lnSpc>
            </a:pPr>
            <a:r>
              <a:rPr lang="en-US" sz="3000">
                <a:solidFill>
                  <a:srgbClr val="FFFFFF"/>
                </a:solidFill>
                <a:latin typeface="Glacial Indifference"/>
              </a:rPr>
              <a:t>Data Analyst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95267" y="7165358"/>
            <a:ext cx="23574302" cy="3962202"/>
            <a:chOff x="0" y="0"/>
            <a:chExt cx="8599969" cy="1445422"/>
          </a:xfrm>
        </p:grpSpPr>
        <p:sp>
          <p:nvSpPr>
            <p:cNvPr name="Freeform 4" id="4"/>
            <p:cNvSpPr/>
            <p:nvPr/>
          </p:nvSpPr>
          <p:spPr>
            <a:xfrm flipH="false" flipV="false" rot="0">
              <a:off x="0" y="0"/>
              <a:ext cx="8599970" cy="1445422"/>
            </a:xfrm>
            <a:custGeom>
              <a:avLst/>
              <a:gdLst/>
              <a:ahLst/>
              <a:cxnLst/>
              <a:rect r="r" b="b" t="t" l="l"/>
              <a:pathLst>
                <a:path h="1445422" w="8599970">
                  <a:moveTo>
                    <a:pt x="0" y="0"/>
                  </a:moveTo>
                  <a:lnTo>
                    <a:pt x="8599970" y="0"/>
                  </a:lnTo>
                  <a:lnTo>
                    <a:pt x="8599970" y="1445422"/>
                  </a:lnTo>
                  <a:lnTo>
                    <a:pt x="0" y="1445422"/>
                  </a:lnTo>
                  <a:close/>
                </a:path>
              </a:pathLst>
            </a:custGeom>
            <a:solidFill>
              <a:srgbClr val="5C73B2"/>
            </a:solidFill>
          </p:spPr>
        </p:sp>
      </p:grpSp>
      <p:sp>
        <p:nvSpPr>
          <p:cNvPr name="TextBox 5" id="5"/>
          <p:cNvSpPr txBox="true"/>
          <p:nvPr/>
        </p:nvSpPr>
        <p:spPr>
          <a:xfrm rot="0">
            <a:off x="1028700" y="2002695"/>
            <a:ext cx="4744441" cy="1034542"/>
          </a:xfrm>
          <a:prstGeom prst="rect">
            <a:avLst/>
          </a:prstGeom>
        </p:spPr>
        <p:txBody>
          <a:bodyPr anchor="t" rtlCol="false" tIns="0" lIns="0" bIns="0" rIns="0">
            <a:spAutoFit/>
          </a:bodyPr>
          <a:lstStyle/>
          <a:p>
            <a:pPr>
              <a:lnSpc>
                <a:spcPts val="8383"/>
              </a:lnSpc>
            </a:pPr>
            <a:r>
              <a:rPr lang="en-US" sz="6399">
                <a:solidFill>
                  <a:srgbClr val="13224B"/>
                </a:solidFill>
                <a:latin typeface="League Spartan"/>
              </a:rPr>
              <a:t>Process</a:t>
            </a:r>
          </a:p>
        </p:txBody>
      </p:sp>
      <p:sp>
        <p:nvSpPr>
          <p:cNvPr name="Freeform 6" id="6"/>
          <p:cNvSpPr/>
          <p:nvPr/>
        </p:nvSpPr>
        <p:spPr>
          <a:xfrm flipH="false" flipV="false" rot="0">
            <a:off x="3400920" y="-418055"/>
            <a:ext cx="4925595" cy="2487425"/>
          </a:xfrm>
          <a:custGeom>
            <a:avLst/>
            <a:gdLst/>
            <a:ahLst/>
            <a:cxnLst/>
            <a:rect r="r" b="b" t="t" l="l"/>
            <a:pathLst>
              <a:path h="2487425" w="4925595">
                <a:moveTo>
                  <a:pt x="0" y="0"/>
                </a:moveTo>
                <a:lnTo>
                  <a:pt x="4925595" y="0"/>
                </a:lnTo>
                <a:lnTo>
                  <a:pt x="4925595" y="2487425"/>
                </a:lnTo>
                <a:lnTo>
                  <a:pt x="0" y="24874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005642" y="1552820"/>
            <a:ext cx="8276716" cy="8276716"/>
          </a:xfrm>
          <a:custGeom>
            <a:avLst/>
            <a:gdLst/>
            <a:ahLst/>
            <a:cxnLst/>
            <a:rect r="r" b="b" t="t" l="l"/>
            <a:pathLst>
              <a:path h="8276716" w="8276716">
                <a:moveTo>
                  <a:pt x="0" y="0"/>
                </a:moveTo>
                <a:lnTo>
                  <a:pt x="8276716" y="0"/>
                </a:lnTo>
                <a:lnTo>
                  <a:pt x="8276716" y="8276715"/>
                </a:lnTo>
                <a:lnTo>
                  <a:pt x="0" y="8276715"/>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337443" y="1217945"/>
            <a:ext cx="7241757" cy="1094740"/>
          </a:xfrm>
          <a:prstGeom prst="rect">
            <a:avLst/>
          </a:prstGeom>
        </p:spPr>
        <p:txBody>
          <a:bodyPr anchor="t" rtlCol="false" tIns="0" lIns="0" bIns="0" rIns="0">
            <a:spAutoFit/>
          </a:bodyPr>
          <a:lstStyle/>
          <a:p>
            <a:pPr>
              <a:lnSpc>
                <a:spcPts val="8959"/>
              </a:lnSpc>
            </a:pPr>
            <a:r>
              <a:rPr lang="en-US" sz="6399">
                <a:solidFill>
                  <a:srgbClr val="26459B"/>
                </a:solidFill>
                <a:latin typeface="League Spartan"/>
              </a:rPr>
              <a:t>Insights</a:t>
            </a:r>
          </a:p>
        </p:txBody>
      </p:sp>
      <p:grpSp>
        <p:nvGrpSpPr>
          <p:cNvPr name="Group 4" id="4"/>
          <p:cNvGrpSpPr/>
          <p:nvPr/>
        </p:nvGrpSpPr>
        <p:grpSpPr>
          <a:xfrm rot="0">
            <a:off x="-2643151" y="2359578"/>
            <a:ext cx="23574302" cy="5567845"/>
            <a:chOff x="0" y="0"/>
            <a:chExt cx="8599969" cy="2031165"/>
          </a:xfrm>
        </p:grpSpPr>
        <p:sp>
          <p:nvSpPr>
            <p:cNvPr name="Freeform 5" id="5"/>
            <p:cNvSpPr/>
            <p:nvPr/>
          </p:nvSpPr>
          <p:spPr>
            <a:xfrm flipH="false" flipV="false" rot="0">
              <a:off x="0" y="0"/>
              <a:ext cx="8599970" cy="2031165"/>
            </a:xfrm>
            <a:custGeom>
              <a:avLst/>
              <a:gdLst/>
              <a:ahLst/>
              <a:cxnLst/>
              <a:rect r="r" b="b" t="t" l="l"/>
              <a:pathLst>
                <a:path h="2031165" w="8599970">
                  <a:moveTo>
                    <a:pt x="0" y="0"/>
                  </a:moveTo>
                  <a:lnTo>
                    <a:pt x="8599970" y="0"/>
                  </a:lnTo>
                  <a:lnTo>
                    <a:pt x="8599970" y="2031165"/>
                  </a:lnTo>
                  <a:lnTo>
                    <a:pt x="0" y="2031165"/>
                  </a:lnTo>
                  <a:close/>
                </a:path>
              </a:pathLst>
            </a:custGeom>
            <a:solidFill>
              <a:srgbClr val="5C73B2"/>
            </a:solidFill>
          </p:spPr>
        </p:sp>
      </p:grpSp>
      <p:sp>
        <p:nvSpPr>
          <p:cNvPr name="Freeform 6" id="6"/>
          <p:cNvSpPr/>
          <p:nvPr/>
        </p:nvSpPr>
        <p:spPr>
          <a:xfrm flipH="false" flipV="false" rot="0">
            <a:off x="954858" y="3649028"/>
            <a:ext cx="4884526" cy="1373773"/>
          </a:xfrm>
          <a:custGeom>
            <a:avLst/>
            <a:gdLst/>
            <a:ahLst/>
            <a:cxnLst/>
            <a:rect r="r" b="b" t="t" l="l"/>
            <a:pathLst>
              <a:path h="1373773" w="4884526">
                <a:moveTo>
                  <a:pt x="0" y="0"/>
                </a:moveTo>
                <a:lnTo>
                  <a:pt x="4884526" y="0"/>
                </a:lnTo>
                <a:lnTo>
                  <a:pt x="4884526" y="1373773"/>
                </a:lnTo>
                <a:lnTo>
                  <a:pt x="0" y="13737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627895" y="3649028"/>
            <a:ext cx="4884526" cy="1373773"/>
          </a:xfrm>
          <a:custGeom>
            <a:avLst/>
            <a:gdLst/>
            <a:ahLst/>
            <a:cxnLst/>
            <a:rect r="r" b="b" t="t" l="l"/>
            <a:pathLst>
              <a:path h="1373773" w="4884526">
                <a:moveTo>
                  <a:pt x="0" y="0"/>
                </a:moveTo>
                <a:lnTo>
                  <a:pt x="4884526" y="0"/>
                </a:lnTo>
                <a:lnTo>
                  <a:pt x="4884526" y="1373773"/>
                </a:lnTo>
                <a:lnTo>
                  <a:pt x="0" y="13737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300932" y="3649028"/>
            <a:ext cx="4884526" cy="1373773"/>
          </a:xfrm>
          <a:custGeom>
            <a:avLst/>
            <a:gdLst/>
            <a:ahLst/>
            <a:cxnLst/>
            <a:rect r="r" b="b" t="t" l="l"/>
            <a:pathLst>
              <a:path h="1373773" w="4884526">
                <a:moveTo>
                  <a:pt x="0" y="0"/>
                </a:moveTo>
                <a:lnTo>
                  <a:pt x="4884526" y="0"/>
                </a:lnTo>
                <a:lnTo>
                  <a:pt x="4884526" y="1373773"/>
                </a:lnTo>
                <a:lnTo>
                  <a:pt x="0" y="13737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2835601" y="3900939"/>
            <a:ext cx="3118084" cy="688975"/>
          </a:xfrm>
          <a:prstGeom prst="rect">
            <a:avLst/>
          </a:prstGeom>
        </p:spPr>
        <p:txBody>
          <a:bodyPr anchor="t" rtlCol="false" tIns="0" lIns="0" bIns="0" rIns="0">
            <a:spAutoFit/>
          </a:bodyPr>
          <a:lstStyle/>
          <a:p>
            <a:pPr>
              <a:lnSpc>
                <a:spcPts val="5599"/>
              </a:lnSpc>
            </a:pPr>
            <a:r>
              <a:rPr lang="en-US" sz="3999">
                <a:solidFill>
                  <a:srgbClr val="1A3272"/>
                </a:solidFill>
                <a:latin typeface="Glacial Indifference Bold"/>
              </a:rPr>
              <a:t>16</a:t>
            </a:r>
          </a:p>
        </p:txBody>
      </p:sp>
      <p:sp>
        <p:nvSpPr>
          <p:cNvPr name="TextBox 10" id="10"/>
          <p:cNvSpPr txBox="true"/>
          <p:nvPr/>
        </p:nvSpPr>
        <p:spPr>
          <a:xfrm rot="0">
            <a:off x="954858" y="3717107"/>
            <a:ext cx="1335359" cy="1104265"/>
          </a:xfrm>
          <a:prstGeom prst="rect">
            <a:avLst/>
          </a:prstGeom>
        </p:spPr>
        <p:txBody>
          <a:bodyPr anchor="t" rtlCol="false" tIns="0" lIns="0" bIns="0" rIns="0">
            <a:spAutoFit/>
          </a:bodyPr>
          <a:lstStyle/>
          <a:p>
            <a:pPr algn="ctr">
              <a:lnSpc>
                <a:spcPts val="8959"/>
              </a:lnSpc>
            </a:pPr>
            <a:r>
              <a:rPr lang="en-US" sz="6399">
                <a:solidFill>
                  <a:srgbClr val="1A3272"/>
                </a:solidFill>
                <a:latin typeface="Glacial Indifference Bold"/>
              </a:rPr>
              <a:t>01</a:t>
            </a:r>
          </a:p>
        </p:txBody>
      </p:sp>
      <p:sp>
        <p:nvSpPr>
          <p:cNvPr name="TextBox 11" id="11"/>
          <p:cNvSpPr txBox="true"/>
          <p:nvPr/>
        </p:nvSpPr>
        <p:spPr>
          <a:xfrm rot="0">
            <a:off x="6601463" y="3717107"/>
            <a:ext cx="1510709" cy="1104265"/>
          </a:xfrm>
          <a:prstGeom prst="rect">
            <a:avLst/>
          </a:prstGeom>
        </p:spPr>
        <p:txBody>
          <a:bodyPr anchor="t" rtlCol="false" tIns="0" lIns="0" bIns="0" rIns="0">
            <a:spAutoFit/>
          </a:bodyPr>
          <a:lstStyle/>
          <a:p>
            <a:pPr algn="ctr">
              <a:lnSpc>
                <a:spcPts val="8959"/>
              </a:lnSpc>
            </a:pPr>
            <a:r>
              <a:rPr lang="en-US" sz="6399">
                <a:solidFill>
                  <a:srgbClr val="1A3272"/>
                </a:solidFill>
                <a:latin typeface="Glacial Indifference Bold"/>
              </a:rPr>
              <a:t>02</a:t>
            </a:r>
          </a:p>
        </p:txBody>
      </p:sp>
      <p:sp>
        <p:nvSpPr>
          <p:cNvPr name="TextBox 12" id="12"/>
          <p:cNvSpPr txBox="true"/>
          <p:nvPr/>
        </p:nvSpPr>
        <p:spPr>
          <a:xfrm rot="0">
            <a:off x="12300932" y="3717107"/>
            <a:ext cx="1510709" cy="1104265"/>
          </a:xfrm>
          <a:prstGeom prst="rect">
            <a:avLst/>
          </a:prstGeom>
        </p:spPr>
        <p:txBody>
          <a:bodyPr anchor="t" rtlCol="false" tIns="0" lIns="0" bIns="0" rIns="0">
            <a:spAutoFit/>
          </a:bodyPr>
          <a:lstStyle/>
          <a:p>
            <a:pPr algn="ctr">
              <a:lnSpc>
                <a:spcPts val="8959"/>
              </a:lnSpc>
            </a:pPr>
            <a:r>
              <a:rPr lang="en-US" sz="6399">
                <a:solidFill>
                  <a:srgbClr val="1A3272"/>
                </a:solidFill>
                <a:latin typeface="Glacial Indifference Bold"/>
              </a:rPr>
              <a:t>03</a:t>
            </a:r>
          </a:p>
        </p:txBody>
      </p:sp>
      <p:sp>
        <p:nvSpPr>
          <p:cNvPr name="TextBox 13" id="13"/>
          <p:cNvSpPr txBox="true"/>
          <p:nvPr/>
        </p:nvSpPr>
        <p:spPr>
          <a:xfrm rot="0">
            <a:off x="8505359" y="3900939"/>
            <a:ext cx="3118084" cy="688975"/>
          </a:xfrm>
          <a:prstGeom prst="rect">
            <a:avLst/>
          </a:prstGeom>
        </p:spPr>
        <p:txBody>
          <a:bodyPr anchor="t" rtlCol="false" tIns="0" lIns="0" bIns="0" rIns="0">
            <a:spAutoFit/>
          </a:bodyPr>
          <a:lstStyle/>
          <a:p>
            <a:pPr>
              <a:lnSpc>
                <a:spcPts val="5599"/>
              </a:lnSpc>
            </a:pPr>
            <a:r>
              <a:rPr lang="en-US" sz="3999">
                <a:solidFill>
                  <a:srgbClr val="1A3272"/>
                </a:solidFill>
                <a:latin typeface="Glacial Indifference Bold"/>
              </a:rPr>
              <a:t>1897</a:t>
            </a:r>
          </a:p>
        </p:txBody>
      </p:sp>
      <p:sp>
        <p:nvSpPr>
          <p:cNvPr name="TextBox 14" id="14"/>
          <p:cNvSpPr txBox="true"/>
          <p:nvPr/>
        </p:nvSpPr>
        <p:spPr>
          <a:xfrm rot="0">
            <a:off x="14215058" y="3900939"/>
            <a:ext cx="3118084" cy="688975"/>
          </a:xfrm>
          <a:prstGeom prst="rect">
            <a:avLst/>
          </a:prstGeom>
        </p:spPr>
        <p:txBody>
          <a:bodyPr anchor="t" rtlCol="false" tIns="0" lIns="0" bIns="0" rIns="0">
            <a:spAutoFit/>
          </a:bodyPr>
          <a:lstStyle/>
          <a:p>
            <a:pPr>
              <a:lnSpc>
                <a:spcPts val="5599"/>
              </a:lnSpc>
            </a:pPr>
            <a:r>
              <a:rPr lang="en-US" sz="3999">
                <a:solidFill>
                  <a:srgbClr val="1A3272"/>
                </a:solidFill>
                <a:latin typeface="Glacial Indifference Bold"/>
              </a:rPr>
              <a:t>May</a:t>
            </a:r>
          </a:p>
        </p:txBody>
      </p:sp>
      <p:sp>
        <p:nvSpPr>
          <p:cNvPr name="TextBox 15" id="15"/>
          <p:cNvSpPr txBox="true"/>
          <p:nvPr/>
        </p:nvSpPr>
        <p:spPr>
          <a:xfrm rot="0">
            <a:off x="1486494" y="5344477"/>
            <a:ext cx="4352890" cy="436245"/>
          </a:xfrm>
          <a:prstGeom prst="rect">
            <a:avLst/>
          </a:prstGeom>
        </p:spPr>
        <p:txBody>
          <a:bodyPr anchor="t" rtlCol="false" tIns="0" lIns="0" bIns="0" rIns="0">
            <a:spAutoFit/>
          </a:bodyPr>
          <a:lstStyle/>
          <a:p>
            <a:pPr algn="ctr">
              <a:lnSpc>
                <a:spcPts val="3390"/>
              </a:lnSpc>
            </a:pPr>
            <a:r>
              <a:rPr lang="en-US" sz="3000">
                <a:solidFill>
                  <a:srgbClr val="FFFFFF"/>
                </a:solidFill>
                <a:latin typeface="Glacial Indifference"/>
              </a:rPr>
              <a:t>Unique Categories</a:t>
            </a:r>
          </a:p>
        </p:txBody>
      </p:sp>
      <p:sp>
        <p:nvSpPr>
          <p:cNvPr name="TextBox 16" id="16"/>
          <p:cNvSpPr txBox="true"/>
          <p:nvPr/>
        </p:nvSpPr>
        <p:spPr>
          <a:xfrm rot="0">
            <a:off x="6893713" y="5344477"/>
            <a:ext cx="4352890" cy="864870"/>
          </a:xfrm>
          <a:prstGeom prst="rect">
            <a:avLst/>
          </a:prstGeom>
        </p:spPr>
        <p:txBody>
          <a:bodyPr anchor="t" rtlCol="false" tIns="0" lIns="0" bIns="0" rIns="0">
            <a:spAutoFit/>
          </a:bodyPr>
          <a:lstStyle/>
          <a:p>
            <a:pPr algn="ctr">
              <a:lnSpc>
                <a:spcPts val="3390"/>
              </a:lnSpc>
            </a:pPr>
            <a:r>
              <a:rPr lang="en-US" sz="3000">
                <a:solidFill>
                  <a:srgbClr val="FFFFFF"/>
                </a:solidFill>
                <a:latin typeface="Glacial Indifference"/>
              </a:rPr>
              <a:t>Reactions to most popular category - Animals</a:t>
            </a:r>
          </a:p>
        </p:txBody>
      </p:sp>
      <p:sp>
        <p:nvSpPr>
          <p:cNvPr name="TextBox 17" id="17"/>
          <p:cNvSpPr txBox="true"/>
          <p:nvPr/>
        </p:nvSpPr>
        <p:spPr>
          <a:xfrm rot="0">
            <a:off x="12566750" y="5344477"/>
            <a:ext cx="4352890" cy="436245"/>
          </a:xfrm>
          <a:prstGeom prst="rect">
            <a:avLst/>
          </a:prstGeom>
        </p:spPr>
        <p:txBody>
          <a:bodyPr anchor="t" rtlCol="false" tIns="0" lIns="0" bIns="0" rIns="0">
            <a:spAutoFit/>
          </a:bodyPr>
          <a:lstStyle/>
          <a:p>
            <a:pPr algn="ctr">
              <a:lnSpc>
                <a:spcPts val="3390"/>
              </a:lnSpc>
            </a:pPr>
            <a:r>
              <a:rPr lang="en-US" sz="3000">
                <a:solidFill>
                  <a:srgbClr val="FFFFFF"/>
                </a:solidFill>
                <a:latin typeface="Glacial Indifference"/>
              </a:rPr>
              <a:t>Month with most posts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927360" y="4749469"/>
            <a:ext cx="6507290" cy="3845217"/>
          </a:xfrm>
          <a:custGeom>
            <a:avLst/>
            <a:gdLst/>
            <a:ahLst/>
            <a:cxnLst/>
            <a:rect r="r" b="b" t="t" l="l"/>
            <a:pathLst>
              <a:path h="3845217" w="6507290">
                <a:moveTo>
                  <a:pt x="0" y="0"/>
                </a:moveTo>
                <a:lnTo>
                  <a:pt x="6507290" y="0"/>
                </a:lnTo>
                <a:lnTo>
                  <a:pt x="6507290" y="3845216"/>
                </a:lnTo>
                <a:lnTo>
                  <a:pt x="0" y="38452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834461">
            <a:off x="12242553" y="-1031693"/>
            <a:ext cx="7315200" cy="3694176"/>
          </a:xfrm>
          <a:custGeom>
            <a:avLst/>
            <a:gdLst/>
            <a:ahLst/>
            <a:cxnLst/>
            <a:rect r="r" b="b" t="t" l="l"/>
            <a:pathLst>
              <a:path h="3694176" w="7315200">
                <a:moveTo>
                  <a:pt x="0" y="0"/>
                </a:moveTo>
                <a:lnTo>
                  <a:pt x="7315200" y="0"/>
                </a:lnTo>
                <a:lnTo>
                  <a:pt x="7315200" y="3694176"/>
                </a:lnTo>
                <a:lnTo>
                  <a:pt x="0" y="36941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2574853">
            <a:off x="12673015" y="509590"/>
            <a:ext cx="2466096" cy="2466096"/>
          </a:xfrm>
          <a:custGeom>
            <a:avLst/>
            <a:gdLst/>
            <a:ahLst/>
            <a:cxnLst/>
            <a:rect r="r" b="b" t="t" l="l"/>
            <a:pathLst>
              <a:path h="2466096" w="2466096">
                <a:moveTo>
                  <a:pt x="0" y="0"/>
                </a:moveTo>
                <a:lnTo>
                  <a:pt x="2466096" y="0"/>
                </a:lnTo>
                <a:lnTo>
                  <a:pt x="2466096" y="2466096"/>
                </a:lnTo>
                <a:lnTo>
                  <a:pt x="0" y="24660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478202" y="1742638"/>
            <a:ext cx="1421951" cy="1421951"/>
          </a:xfrm>
          <a:custGeom>
            <a:avLst/>
            <a:gdLst/>
            <a:ahLst/>
            <a:cxnLst/>
            <a:rect r="r" b="b" t="t" l="l"/>
            <a:pathLst>
              <a:path h="1421951" w="1421951">
                <a:moveTo>
                  <a:pt x="0" y="0"/>
                </a:moveTo>
                <a:lnTo>
                  <a:pt x="1421951" y="0"/>
                </a:lnTo>
                <a:lnTo>
                  <a:pt x="1421951" y="1421951"/>
                </a:lnTo>
                <a:lnTo>
                  <a:pt x="0" y="14219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245376" y="904875"/>
            <a:ext cx="9898660" cy="1094740"/>
          </a:xfrm>
          <a:prstGeom prst="rect">
            <a:avLst/>
          </a:prstGeom>
        </p:spPr>
        <p:txBody>
          <a:bodyPr anchor="t" rtlCol="false" tIns="0" lIns="0" bIns="0" rIns="0">
            <a:spAutoFit/>
          </a:bodyPr>
          <a:lstStyle/>
          <a:p>
            <a:pPr>
              <a:lnSpc>
                <a:spcPts val="8959"/>
              </a:lnSpc>
            </a:pPr>
            <a:r>
              <a:rPr lang="en-US" sz="6399">
                <a:solidFill>
                  <a:srgbClr val="26459B"/>
                </a:solidFill>
                <a:latin typeface="League Spartan"/>
              </a:rPr>
              <a:t>Top 5 Categories</a:t>
            </a:r>
          </a:p>
        </p:txBody>
      </p:sp>
      <p:pic>
        <p:nvPicPr>
          <p:cNvPr name="Picture 8" id="8"/>
          <p:cNvPicPr>
            <a:picLocks noChangeAspect="true"/>
          </p:cNvPicPr>
          <p:nvPr/>
        </p:nvPicPr>
        <p:blipFill>
          <a:blip r:embed="rId11"/>
          <a:stretch>
            <a:fillRect/>
          </a:stretch>
        </p:blipFill>
        <p:spPr>
          <a:xfrm rot="0">
            <a:off x="-187158" y="1878920"/>
            <a:ext cx="10971304" cy="8726133"/>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834461">
            <a:off x="12242553" y="-1031693"/>
            <a:ext cx="7315200" cy="3694176"/>
          </a:xfrm>
          <a:custGeom>
            <a:avLst/>
            <a:gdLst/>
            <a:ahLst/>
            <a:cxnLst/>
            <a:rect r="r" b="b" t="t" l="l"/>
            <a:pathLst>
              <a:path h="3694176" w="7315200">
                <a:moveTo>
                  <a:pt x="0" y="0"/>
                </a:moveTo>
                <a:lnTo>
                  <a:pt x="7315200" y="0"/>
                </a:lnTo>
                <a:lnTo>
                  <a:pt x="7315200" y="3694176"/>
                </a:lnTo>
                <a:lnTo>
                  <a:pt x="0" y="36941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574853">
            <a:off x="12673015" y="509590"/>
            <a:ext cx="2466096" cy="2466096"/>
          </a:xfrm>
          <a:custGeom>
            <a:avLst/>
            <a:gdLst/>
            <a:ahLst/>
            <a:cxnLst/>
            <a:rect r="r" b="b" t="t" l="l"/>
            <a:pathLst>
              <a:path h="2466096" w="2466096">
                <a:moveTo>
                  <a:pt x="0" y="0"/>
                </a:moveTo>
                <a:lnTo>
                  <a:pt x="2466096" y="0"/>
                </a:lnTo>
                <a:lnTo>
                  <a:pt x="2466096" y="2466096"/>
                </a:lnTo>
                <a:lnTo>
                  <a:pt x="0" y="24660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78202" y="1742638"/>
            <a:ext cx="1421951" cy="1421951"/>
          </a:xfrm>
          <a:custGeom>
            <a:avLst/>
            <a:gdLst/>
            <a:ahLst/>
            <a:cxnLst/>
            <a:rect r="r" b="b" t="t" l="l"/>
            <a:pathLst>
              <a:path h="1421951" w="1421951">
                <a:moveTo>
                  <a:pt x="0" y="0"/>
                </a:moveTo>
                <a:lnTo>
                  <a:pt x="1421951" y="0"/>
                </a:lnTo>
                <a:lnTo>
                  <a:pt x="1421951" y="1421951"/>
                </a:lnTo>
                <a:lnTo>
                  <a:pt x="0" y="14219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6" id="6"/>
          <p:cNvPicPr>
            <a:picLocks noChangeAspect="true"/>
          </p:cNvPicPr>
          <p:nvPr/>
        </p:nvPicPr>
        <p:blipFill>
          <a:blip r:embed="rId9"/>
          <a:stretch>
            <a:fillRect/>
          </a:stretch>
        </p:blipFill>
        <p:spPr>
          <a:xfrm rot="0">
            <a:off x="2862196" y="-204196"/>
            <a:ext cx="12110530" cy="102026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DAGCeL8lfLQ</dc:identifier>
  <dcterms:modified xsi:type="dcterms:W3CDTF">2011-08-01T06:04:30Z</dcterms:modified>
  <cp:revision>1</cp:revision>
  <dc:title>Accenture Data Analytics PPT</dc:title>
</cp:coreProperties>
</file>